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338" r:id="rId8"/>
    <p:sldId id="297" r:id="rId9"/>
    <p:sldId id="292" r:id="rId10"/>
    <p:sldId id="343" r:id="rId11"/>
    <p:sldId id="344" r:id="rId12"/>
    <p:sldId id="352" r:id="rId13"/>
    <p:sldId id="353" r:id="rId14"/>
    <p:sldId id="354" r:id="rId15"/>
    <p:sldId id="337" r:id="rId16"/>
    <p:sldId id="346" r:id="rId17"/>
    <p:sldId id="347" r:id="rId18"/>
    <p:sldId id="348" r:id="rId19"/>
    <p:sldId id="349" r:id="rId20"/>
    <p:sldId id="350" r:id="rId21"/>
    <p:sldId id="351" r:id="rId22"/>
  </p:sldIdLst>
  <p:sldSz cx="12192000" cy="6858000"/>
  <p:notesSz cx="6808788" cy="9940925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FC1DD80-BE61-4318-AAFE-27AF5F0EB21E}">
          <p14:sldIdLst>
            <p14:sldId id="256"/>
            <p14:sldId id="257"/>
            <p14:sldId id="338"/>
            <p14:sldId id="297"/>
            <p14:sldId id="292"/>
            <p14:sldId id="343"/>
            <p14:sldId id="344"/>
            <p14:sldId id="352"/>
            <p14:sldId id="353"/>
            <p14:sldId id="354"/>
            <p14:sldId id="337"/>
            <p14:sldId id="346"/>
            <p14:sldId id="347"/>
            <p14:sldId id="348"/>
            <p14:sldId id="349"/>
            <p14:sldId id="350"/>
            <p14:sldId id="351"/>
          </p14:sldIdLst>
        </p14:section>
        <p14:section name="Untitled Section" id="{5F1229F9-29B4-4FDB-89D5-E26CE315AFAF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ja Tadić Bubnjić" initials="MTB" lastIdx="12" clrIdx="0">
    <p:extLst>
      <p:ext uri="{19B8F6BF-5375-455C-9EA6-DF929625EA0E}">
        <p15:presenceInfo xmlns:p15="http://schemas.microsoft.com/office/powerpoint/2012/main" userId="S-1-5-21-1274013866-2999615686-439227460-17762" providerId="AD"/>
      </p:ext>
    </p:extLst>
  </p:cmAuthor>
  <p:cmAuthor id="2" name="Martina Bukovčan" initials="MB" lastIdx="9" clrIdx="1">
    <p:extLst>
      <p:ext uri="{19B8F6BF-5375-455C-9EA6-DF929625EA0E}">
        <p15:presenceInfo xmlns:p15="http://schemas.microsoft.com/office/powerpoint/2012/main" userId="S-1-5-21-1274013866-2999615686-439227460-19261" providerId="AD"/>
      </p:ext>
    </p:extLst>
  </p:cmAuthor>
  <p:cmAuthor id="3" name="Ivana Krulić Karabaić" initials="IKK" lastIdx="2" clrIdx="2">
    <p:extLst>
      <p:ext uri="{19B8F6BF-5375-455C-9EA6-DF929625EA0E}">
        <p15:presenceInfo xmlns:p15="http://schemas.microsoft.com/office/powerpoint/2012/main" userId="S-1-5-21-1274013866-2999615686-439227460-17707" providerId="AD"/>
      </p:ext>
    </p:extLst>
  </p:cmAuthor>
  <p:cmAuthor id="4" name="Ana Šimić" initials="AŠ" lastIdx="5" clrIdx="3">
    <p:extLst>
      <p:ext uri="{19B8F6BF-5375-455C-9EA6-DF929625EA0E}">
        <p15:presenceInfo xmlns:p15="http://schemas.microsoft.com/office/powerpoint/2012/main" userId="S-1-5-21-1274013866-2999615686-439227460-12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63"/>
    <a:srgbClr val="96B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rednji stil 2 - Isticanj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Svijetli stil 2 - Isticanje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38B1855-1B75-4FBE-930C-398BA8C253C6}" styleName="Stil teme 2 - Isticanj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7518" y="562526"/>
            <a:ext cx="7632442" cy="2387600"/>
          </a:xfrm>
        </p:spPr>
        <p:txBody>
          <a:bodyPr anchor="b"/>
          <a:lstStyle>
            <a:lvl1pPr algn="l">
              <a:defRPr sz="60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7516" y="4152122"/>
            <a:ext cx="7632444" cy="1105678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" y="5257800"/>
            <a:ext cx="2350013" cy="11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5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131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8218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8414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02" y="242596"/>
            <a:ext cx="11523306" cy="81176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963"/>
            <a:ext cx="12192000" cy="4777274"/>
          </a:xfrm>
          <a:noFill/>
        </p:spPr>
        <p:txBody>
          <a:bodyPr/>
          <a:lstStyle>
            <a:lvl1pPr marL="269875" indent="0"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195062"/>
            <a:ext cx="4071833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98" y="6105398"/>
            <a:ext cx="478537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5902" y="242596"/>
            <a:ext cx="11523306" cy="81176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dirty="0"/>
              <a:t>Hvala na pažnji!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213724"/>
            <a:ext cx="4071833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02" y="6124060"/>
            <a:ext cx="478537" cy="719329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 userDrawn="1"/>
        </p:nvSpPr>
        <p:spPr>
          <a:xfrm>
            <a:off x="7557796" y="1778014"/>
            <a:ext cx="4222666" cy="3905250"/>
          </a:xfrm>
          <a:prstGeom prst="rect">
            <a:avLst/>
          </a:prstGeom>
          <a:solidFill>
            <a:srgbClr val="96BC33"/>
          </a:solidFill>
        </p:spPr>
        <p:txBody>
          <a:bodyPr vert="horz" lIns="360000" tIns="45720" rIns="432000" bIns="45720" rtlCol="0" anchor="ctr">
            <a:normAutofit fontScale="62500" lnSpcReduction="20000"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r-HR" b="1" cap="all" dirty="0">
                <a:solidFill>
                  <a:schemeClr val="bg1"/>
                </a:solidFill>
              </a:rPr>
              <a:t>Agencija za plaćanja u poljoprivredi, ribarstvu i ruralnom razvoju  </a:t>
            </a:r>
          </a:p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endParaRPr lang="hr-HR" sz="1400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Ulica grada Vukovara 269d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10 000 Zagreb</a:t>
            </a:r>
          </a:p>
          <a:p>
            <a:endParaRPr lang="hr-HR" sz="1400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+385 1 6002 700 (centrala) 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+385 1 6002 742 (informiranje</a:t>
            </a:r>
            <a:r>
              <a:rPr lang="hr-HR" dirty="0">
                <a:solidFill>
                  <a:schemeClr val="bg1"/>
                </a:solidFill>
              </a:rPr>
              <a:t>)</a:t>
            </a:r>
          </a:p>
          <a:p>
            <a:endParaRPr lang="hr-HR" sz="1400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www.apprrr.hr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info@apprrr.hr</a:t>
            </a:r>
          </a:p>
        </p:txBody>
      </p:sp>
      <p:pic>
        <p:nvPicPr>
          <p:cNvPr id="9" name="Content Placeholder 3"/>
          <p:cNvPicPr>
            <a:picLocks noChangeAspect="1"/>
          </p:cNvPicPr>
          <p:nvPr userDrawn="1"/>
        </p:nvPicPr>
        <p:blipFill rotWithShape="1">
          <a:blip r:embed="rId4"/>
          <a:srcRect r="6389"/>
          <a:stretch/>
        </p:blipFill>
        <p:spPr>
          <a:xfrm>
            <a:off x="478537" y="1743886"/>
            <a:ext cx="5929438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89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7057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128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61937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656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01355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84986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13A0C-3612-4ECC-8C30-362E3DB22A98}" type="datetimeFigureOut">
              <a:rPr lang="hr-HR" smtClean="0"/>
              <a:t>27.1.2025.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07663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arodne-novine.nn.hr/clanci/sluzbeni/2024_02_13_246.html" TargetMode="External"/><Relationship Id="rId2" Type="http://schemas.openxmlformats.org/officeDocument/2006/relationships/hyperlink" Target="https://narodne-novine.nn.hr/clanci/sluzbeni/2023_12_152_2225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narodne-novine.nn.hr/clanci/sluzbeni/2024_12_145_2385.html" TargetMode="External"/><Relationship Id="rId4" Type="http://schemas.openxmlformats.org/officeDocument/2006/relationships/hyperlink" Target="https://narodne-novine.nn.hr/clanci/sluzbeni/2024_11_136_2255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elenanabava.hr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11185" y="822961"/>
            <a:ext cx="9190996" cy="339037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sz="5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Postupci nabave u intervenciji 74.01.</a:t>
            </a:r>
            <a:br>
              <a:rPr lang="hr-HR" sz="5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sz="5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Potpora za sustave javnog navodnjavanja</a:t>
            </a:r>
            <a:r>
              <a:rPr lang="hr-HR" sz="4400" b="1" dirty="0">
                <a:solidFill>
                  <a:schemeClr val="accent6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sz="4400" b="1" dirty="0">
                <a:solidFill>
                  <a:schemeClr val="accent6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</a:br>
            <a:endParaRPr lang="hr-HR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79461" y="3428571"/>
            <a:ext cx="7632444" cy="2061109"/>
          </a:xfrm>
        </p:spPr>
        <p:txBody>
          <a:bodyPr>
            <a:normAutofit fontScale="40000" lnSpcReduction="20000"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hr-HR" sz="42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postupci </a:t>
            </a:r>
            <a:r>
              <a:rPr lang="hr-HR" sz="42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javne i jednostavne </a:t>
            </a:r>
            <a:r>
              <a:rPr lang="hr-HR" sz="42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nabave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hr-HR" sz="42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</a:t>
            </a:r>
            <a:r>
              <a:rPr lang="hr-HR" sz="42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ajčešće pogreške</a:t>
            </a:r>
            <a:endParaRPr lang="hr-HR" sz="4200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hr-HR" sz="35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</a:p>
          <a:p>
            <a:endParaRPr lang="hr-HR" sz="3500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sz="3400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hr-HR" sz="34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Maja Tadić Bubnjić</a:t>
            </a:r>
          </a:p>
          <a:p>
            <a:r>
              <a:rPr lang="hr-HR" sz="34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Voditeljica Samostalne službe za provjeru postupaka javne nabave</a:t>
            </a:r>
          </a:p>
        </p:txBody>
      </p:sp>
    </p:spTree>
    <p:extLst>
      <p:ext uri="{BB962C8B-B14F-4D97-AF65-F5344CB8AC3E}">
        <p14:creationId xmlns:p14="http://schemas.microsoft.com/office/powerpoint/2010/main" val="3620336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" y="242596"/>
            <a:ext cx="12190445" cy="811764"/>
          </a:xfrm>
        </p:spPr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JEDNOSTAVNA NABAVA </a:t>
            </a:r>
            <a:r>
              <a:rPr lang="hr-HR" sz="40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– SADRŽAJ DON/POZIVA -PRILOG 8</a:t>
            </a:r>
            <a:endParaRPr lang="hr-HR" sz="4000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" y="1054359"/>
            <a:ext cx="12192000" cy="492249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hr-HR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>
              <a:buFont typeface="Wingdings" panose="05000000000000000000" pitchFamily="2" charset="2"/>
              <a:buChar char="Ø"/>
            </a:pPr>
            <a:r>
              <a:rPr lang="hr-HR" sz="3200" b="1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REVIZIJSKI TRAG</a:t>
            </a:r>
          </a:p>
          <a:p>
            <a:pPr marL="1143000" lvl="1" indent="-457200" algn="just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hr-HR" sz="2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pregled i ocjena ponuda, pojašnjenja – pridržavati se SVIH propisanih uvjeta u DON/Pozivu te ih evidentirati u Zapisniku (i za podugovaratelje/oslanjače) -  </a:t>
            </a:r>
            <a:r>
              <a:rPr lang="hr-HR" sz="2800" b="1" i="1" u="sng" dirty="0">
                <a:solidFill>
                  <a:srgbClr val="7030A0"/>
                </a:solidFill>
                <a:ea typeface="Ebrima" panose="02000000000000000000" pitchFamily="2" charset="0"/>
                <a:cs typeface="Ebrima" panose="02000000000000000000" pitchFamily="2" charset="0"/>
              </a:rPr>
              <a:t>VAŽNO</a:t>
            </a:r>
            <a:r>
              <a:rPr lang="hr-HR" sz="2800" i="1" dirty="0">
                <a:solidFill>
                  <a:srgbClr val="7030A0"/>
                </a:solidFill>
                <a:ea typeface="Ebrima" panose="02000000000000000000" pitchFamily="2" charset="0"/>
                <a:cs typeface="Ebrima" panose="02000000000000000000" pitchFamily="2" charset="0"/>
              </a:rPr>
              <a:t>: nije dozvoljeno pregovaranje o kriterijima za odabir ponude</a:t>
            </a:r>
            <a:r>
              <a:rPr lang="hr-HR" sz="2800" i="1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!</a:t>
            </a:r>
          </a:p>
          <a:p>
            <a:pPr marL="1143000" lvl="1" indent="-457200">
              <a:buFont typeface="Wingdings" panose="05000000000000000000" pitchFamily="2" charset="2"/>
              <a:buChar char="q"/>
            </a:pPr>
            <a:r>
              <a:rPr lang="hr-HR" sz="2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ostali propisani </a:t>
            </a:r>
            <a:r>
              <a:rPr lang="hr-HR" sz="2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uvjeti</a:t>
            </a:r>
            <a:endParaRPr lang="hr-HR" sz="2800" b="1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>
              <a:buFont typeface="Wingdings" panose="05000000000000000000" pitchFamily="2" charset="2"/>
              <a:buChar char="Ø"/>
            </a:pPr>
            <a:endParaRPr lang="hr-HR" sz="2600" b="1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>
              <a:buFont typeface="Wingdings" panose="05000000000000000000" pitchFamily="2" charset="2"/>
              <a:buChar char="Ø"/>
            </a:pPr>
            <a:r>
              <a:rPr lang="hr-HR" sz="3200" b="1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ODABIR</a:t>
            </a:r>
            <a:r>
              <a:rPr lang="hr-HR" sz="2600" b="1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hr-HR" sz="26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– </a:t>
            </a:r>
            <a:r>
              <a:rPr lang="hr-HR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odluku objaviti u EOJN unutar roka valjanosti ponude – produljenje u slučaju isteka</a:t>
            </a:r>
          </a:p>
          <a:p>
            <a:pPr>
              <a:buNone/>
            </a:pPr>
            <a:endParaRPr lang="hr-HR" sz="24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>
              <a:buFont typeface="Wingdings" panose="05000000000000000000" pitchFamily="2" charset="2"/>
              <a:buChar char="Ø"/>
            </a:pPr>
            <a:r>
              <a:rPr lang="hr-HR" sz="3200" b="1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UGOVOR / NARUDŽBENICA</a:t>
            </a:r>
          </a:p>
          <a:p>
            <a:pPr marL="1143000" lvl="1" indent="-457200">
              <a:buFont typeface="Wingdings" panose="05000000000000000000" pitchFamily="2" charset="2"/>
              <a:buChar char="q"/>
            </a:pPr>
            <a:r>
              <a:rPr lang="hr-HR" sz="2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odredbe ugovora sukladno uvjetima u DON/Pozivu i odabranoj ponudi</a:t>
            </a:r>
          </a:p>
          <a:p>
            <a:pPr marL="1143000" lvl="1" indent="-457200">
              <a:buFont typeface="Wingdings" panose="05000000000000000000" pitchFamily="2" charset="2"/>
              <a:buChar char="q"/>
            </a:pPr>
            <a:r>
              <a:rPr lang="hr-HR" sz="2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praćenje izvršenje ugovora – dokaz, evidencija, primopredajni zapisnici</a:t>
            </a:r>
          </a:p>
          <a:p>
            <a:pPr marL="1143000" lvl="1" indent="-457200">
              <a:buFont typeface="Wingdings" panose="05000000000000000000" pitchFamily="2" charset="2"/>
              <a:buChar char="q"/>
            </a:pPr>
            <a:r>
              <a:rPr lang="hr-HR" sz="2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nužne izmjene ugovora (aneksi) su predmet administrativne kontrole u APPRRR</a:t>
            </a:r>
          </a:p>
          <a:p>
            <a:pPr marL="727075" indent="-457200">
              <a:buFont typeface="Wingdings" panose="05000000000000000000" pitchFamily="2" charset="2"/>
              <a:buChar char="Ø"/>
            </a:pPr>
            <a:endParaRPr lang="hr-HR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55539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NAJČEŠĆE POGREŠKE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7298"/>
            <a:ext cx="12192000" cy="4960497"/>
          </a:xfrm>
        </p:spPr>
        <p:txBody>
          <a:bodyPr>
            <a:normAutofit/>
          </a:bodyPr>
          <a:lstStyle/>
          <a:p>
            <a:pPr marL="612775" indent="-342900">
              <a:buFont typeface="Wingdings" panose="05000000000000000000" pitchFamily="2" charset="2"/>
              <a:buChar char="v"/>
            </a:pPr>
            <a:r>
              <a:rPr lang="hr-HR" sz="2400" b="1" u="sng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Pravilnik</a:t>
            </a:r>
            <a:r>
              <a:rPr lang="hr-HR" sz="24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: U slučaju nepoštivanja pravila, postupak nabave i izvršenja ugovora podložan je primjeni financijskih korekcija sukladno Prilogu 7 </a:t>
            </a:r>
            <a:r>
              <a:rPr lang="hr-HR" sz="2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Pravilnika</a:t>
            </a: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4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b="1" u="sng" dirty="0">
              <a:solidFill>
                <a:schemeClr val="accent6">
                  <a:lumMod val="50000"/>
                </a:schemeClr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49925"/>
              </p:ext>
            </p:extLst>
          </p:nvPr>
        </p:nvGraphicFramePr>
        <p:xfrm>
          <a:off x="541517" y="2161308"/>
          <a:ext cx="11108965" cy="4023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108965">
                  <a:extLst>
                    <a:ext uri="{9D8B030D-6E8A-4147-A177-3AD203B41FA5}">
                      <a16:colId xmlns:a16="http://schemas.microsoft.com/office/drawing/2014/main" val="2629921537"/>
                    </a:ext>
                  </a:extLst>
                </a:gridCol>
              </a:tblGrid>
              <a:tr h="370042">
                <a:tc>
                  <a:txBody>
                    <a:bodyPr/>
                    <a:lstStyle/>
                    <a:p>
                      <a:pPr algn="ctr"/>
                      <a:r>
                        <a:rPr lang="hr-HR" sz="2000" kern="1200" dirty="0" smtClean="0"/>
                        <a:t>PRIPREMA POSTUPKA</a:t>
                      </a:r>
                      <a:endParaRPr lang="hr-HR" sz="2000" kern="1200" dirty="0">
                        <a:solidFill>
                          <a:schemeClr val="tx1"/>
                        </a:solidFill>
                        <a:latin typeface="Open Sans Light" panose="020B0306030504020204" pitchFamily="34" charset="0"/>
                        <a:ea typeface="Ebrima" panose="02000000000000000000" pitchFamily="2" charset="0"/>
                        <a:cs typeface="Ebrima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452517"/>
                  </a:ext>
                </a:extLst>
              </a:tr>
              <a:tr h="1793283">
                <a:tc>
                  <a:txBody>
                    <a:bodyPr/>
                    <a:lstStyle/>
                    <a:p>
                      <a:pPr lvl="0"/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Izbjegavanje primjene propisa o nabavi - umjetna podjela ugovora o radovima/uslugama/robi.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Članak 203 ZJN: Javni naručitelj određuje predmet nabave na način da predstavlja tehničku, tehnološku, oblikovnu, funkcionalnu ili drugu objektivno odredivu cjelinu.</a:t>
                      </a:r>
                    </a:p>
                    <a:p>
                      <a:pPr lvl="0"/>
                      <a:endParaRPr lang="hr-HR" sz="2000" kern="1200" baseline="0" dirty="0" smtClean="0">
                        <a:solidFill>
                          <a:schemeClr val="dk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  <a:p>
                      <a:pPr lvl="0"/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Ako je unutar jednog projekta (ZP) korisnika nekoliko postupaka nabave koji zajednički čine cjelinu, može se provesti jedan postupak nabave u grupama.</a:t>
                      </a:r>
                      <a:endParaRPr lang="hr-HR" sz="2000" kern="1200" baseline="0" dirty="0">
                        <a:solidFill>
                          <a:schemeClr val="dk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65365"/>
                  </a:ext>
                </a:extLst>
              </a:tr>
              <a:tr h="654690">
                <a:tc>
                  <a:txBody>
                    <a:bodyPr/>
                    <a:lstStyle/>
                    <a:p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Postupak jednostavne nabave proveden je sukladno internom pravilniku naručitelja a ne temeljem Pravila o jednostavnoj nabavi </a:t>
                      </a:r>
                      <a:endParaRPr lang="hr-HR" sz="2000" kern="1200" baseline="0" dirty="0">
                        <a:solidFill>
                          <a:schemeClr val="dk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985556"/>
                  </a:ext>
                </a:extLst>
              </a:tr>
              <a:tr h="9393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Poziv/DON u postupcima jednostavne nabave nema minimalni sadržaj propisan Praivlima u Pravilniku</a:t>
                      </a:r>
                    </a:p>
                    <a:p>
                      <a:endParaRPr lang="hr-HR" sz="2000" kern="1200" baseline="0" dirty="0">
                        <a:solidFill>
                          <a:schemeClr val="dk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354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5849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NAJČEŠĆE POGREŠKE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7298"/>
            <a:ext cx="12192000" cy="4960497"/>
          </a:xfrm>
        </p:spPr>
        <p:txBody>
          <a:bodyPr>
            <a:normAutofit/>
          </a:bodyPr>
          <a:lstStyle/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4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b="1" u="sng" dirty="0">
              <a:solidFill>
                <a:schemeClr val="accent6">
                  <a:lumMod val="50000"/>
                </a:schemeClr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266984"/>
              </p:ext>
            </p:extLst>
          </p:nvPr>
        </p:nvGraphicFramePr>
        <p:xfrm>
          <a:off x="83127" y="1388225"/>
          <a:ext cx="11978641" cy="4541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978641">
                  <a:extLst>
                    <a:ext uri="{9D8B030D-6E8A-4147-A177-3AD203B41FA5}">
                      <a16:colId xmlns:a16="http://schemas.microsoft.com/office/drawing/2014/main" val="2629921537"/>
                    </a:ext>
                  </a:extLst>
                </a:gridCol>
              </a:tblGrid>
              <a:tr h="376311">
                <a:tc>
                  <a:txBody>
                    <a:bodyPr/>
                    <a:lstStyle/>
                    <a:p>
                      <a:pPr algn="ctr"/>
                      <a:r>
                        <a:rPr lang="hr-HR" sz="2000" kern="1200" dirty="0" smtClean="0"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PRIPREMA POSTUPKA (odredbe DON/POZIV)</a:t>
                      </a:r>
                      <a:endParaRPr lang="hr-HR" sz="2000" kern="1200" dirty="0">
                        <a:solidFill>
                          <a:schemeClr val="tx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452517"/>
                  </a:ext>
                </a:extLst>
              </a:tr>
              <a:tr h="2402603">
                <a:tc>
                  <a:txBody>
                    <a:bodyPr/>
                    <a:lstStyle/>
                    <a:p>
                      <a:pPr lvl="0"/>
                      <a:r>
                        <a:rPr lang="hr-HR" sz="2000" b="1" kern="1200" dirty="0" smtClean="0"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Diskriminirajuće tehničke specifikacije</a:t>
                      </a:r>
                      <a:endParaRPr lang="hr-HR" sz="2000" b="1" kern="1200" baseline="0" dirty="0" smtClean="0"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2000" kern="1200" baseline="0" dirty="0" smtClean="0"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korištenje normi, brendova, tipova proizvoda bez oznake „ili jednkovrijedno” i bez kriterija mjerodavnih za ocjenu jednakovrijednosti. Iznimno dozvoljeno čl 209,210 ZJN ali preporuka je ne koristiti.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2000" kern="1200" baseline="0" dirty="0" smtClean="0"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prespecifičan opis proizvoda (točne dimenzije, oblik, boja) koji ne dozvoljava odstupanja, ne sadržava naznaku o jednkovrijednosti ili opisom upućuje na točno određeni proizvod a korisnik ne može dokazati da postoji proizvod drugog proizvođača a istih karakteristika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2000" kern="1200" baseline="0" dirty="0" smtClean="0"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određivanje min i max raspona cijene stavke troškovnika za određeni proizvod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65365"/>
                  </a:ext>
                </a:extLst>
              </a:tr>
              <a:tr h="1327574">
                <a:tc>
                  <a:txBody>
                    <a:bodyPr/>
                    <a:lstStyle/>
                    <a:p>
                      <a:pPr lvl="0"/>
                      <a:r>
                        <a:rPr lang="hr-HR" sz="2000" b="1" kern="1200" dirty="0" smtClean="0"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Osnove za isključenje</a:t>
                      </a:r>
                    </a:p>
                    <a:p>
                      <a:pPr marL="342900" lvl="0" indent="-342900" algn="l" defTabSz="914400" rtl="0" eaLnBrk="1" latinLnBrk="0" hangingPunct="1">
                        <a:buFont typeface="Courier New" panose="02070309020205020404" pitchFamily="49" charset="0"/>
                        <a:buChar char="o"/>
                      </a:pPr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fakultativne osnove čl. 254 ZJN ne propisuju kojom vrstom dokaza se dokazuju</a:t>
                      </a:r>
                    </a:p>
                    <a:p>
                      <a:pPr marL="342900" lvl="0" indent="-342900" algn="l" defTabSz="914400" rtl="0" eaLnBrk="1" latinLnBrk="0" hangingPunct="1">
                        <a:buFont typeface="Courier New" panose="02070309020205020404" pitchFamily="49" charset="0"/>
                        <a:buChar char="o"/>
                      </a:pPr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starost dokaza propisana suprotno odredbama ZJN</a:t>
                      </a:r>
                    </a:p>
                    <a:p>
                      <a:pPr marL="342900" lvl="0" indent="-342900" algn="l" defTabSz="914400" rtl="0" eaLnBrk="1" latinLnBrk="0" hangingPunct="1">
                        <a:buFont typeface="Courier New" panose="02070309020205020404" pitchFamily="49" charset="0"/>
                        <a:buChar char="o"/>
                      </a:pPr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kao dokaz nepostojanja obveznih osnova za isključenje propisano je uvjerenje Općinskog kaznenog suda da se ne vodi postupak protiv osobe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985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8535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NAJČEŠĆE POGREŠKE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7298"/>
            <a:ext cx="12192000" cy="4960497"/>
          </a:xfrm>
        </p:spPr>
        <p:txBody>
          <a:bodyPr>
            <a:normAutofit/>
          </a:bodyPr>
          <a:lstStyle/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4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b="1" u="sng" dirty="0">
              <a:solidFill>
                <a:schemeClr val="accent6">
                  <a:lumMod val="50000"/>
                </a:schemeClr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705607"/>
              </p:ext>
            </p:extLst>
          </p:nvPr>
        </p:nvGraphicFramePr>
        <p:xfrm>
          <a:off x="83128" y="1296782"/>
          <a:ext cx="11970328" cy="487957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970328">
                  <a:extLst>
                    <a:ext uri="{9D8B030D-6E8A-4147-A177-3AD203B41FA5}">
                      <a16:colId xmlns:a16="http://schemas.microsoft.com/office/drawing/2014/main" val="2629921537"/>
                    </a:ext>
                  </a:extLst>
                </a:gridCol>
              </a:tblGrid>
              <a:tr h="400217">
                <a:tc>
                  <a:txBody>
                    <a:bodyPr/>
                    <a:lstStyle/>
                    <a:p>
                      <a:pPr algn="ctr"/>
                      <a:r>
                        <a:rPr lang="hr-HR" sz="2000" kern="1200" dirty="0" smtClean="0"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PRIPREMA POSTUPKA (odredbe DON/POZIV)</a:t>
                      </a:r>
                      <a:endParaRPr lang="hr-HR" sz="2000" kern="1200" dirty="0">
                        <a:solidFill>
                          <a:schemeClr val="tx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452517"/>
                  </a:ext>
                </a:extLst>
              </a:tr>
              <a:tr h="4479356">
                <a:tc>
                  <a:txBody>
                    <a:bodyPr/>
                    <a:lstStyle/>
                    <a:p>
                      <a:pPr lvl="0"/>
                      <a:r>
                        <a:rPr lang="hr-HR" sz="1900" b="1" kern="1200" dirty="0" smtClean="0"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UVJETI SPOSOBNOSTI / KRITERIJI ODABIRA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9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iskustvo u građenju isključivo na zgradama društvene namjene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9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iskustvo na radovima sufinanciranim iz EU fondova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9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zahtjev za određenim (prekomjernim) brojem godina iskustva pojedinih stručnjaka brojem godina dužim od posebnih propisa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9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zahtjev za raspolaganjem voditelja radova strojarske struke, a predmet nabave ne obuhvaća strojarske radove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9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uvjet da su stručnjaci upisani u komoru iako je upis za inženjere gradilišta i voditelje radova proizvoljan od studenog 2019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9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zahtjevi u ekonomskoj i financijskoj sposobnosti da račun nije u blokadi u prethodnih 6 mjeseci ali datum računanja perioda od 6 mjeseci nije određen (neusporedive ponude)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9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zahtjevi za iskustvom gospodarskog subjekta u vidu popisa izvršenih ugovora dok ZJN propisuje popis izvršenih radova</a:t>
                      </a: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9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zahtjevanje ažuriranih dokaza već u ponudama iako ZJN propisuje ESPD kao preliminarni dokument koji se dostavlja uz ponudu vezano uz ispunjavanje uvjeta iz DON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653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85947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NAJČEŠĆE POGREŠKE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7298"/>
            <a:ext cx="12192000" cy="4960497"/>
          </a:xfrm>
        </p:spPr>
        <p:txBody>
          <a:bodyPr>
            <a:normAutofit/>
          </a:bodyPr>
          <a:lstStyle/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4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b="1" u="sng" dirty="0">
              <a:solidFill>
                <a:schemeClr val="accent6">
                  <a:lumMod val="50000"/>
                </a:schemeClr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899374"/>
              </p:ext>
            </p:extLst>
          </p:nvPr>
        </p:nvGraphicFramePr>
        <p:xfrm>
          <a:off x="83128" y="1296784"/>
          <a:ext cx="11970328" cy="488152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970328">
                  <a:extLst>
                    <a:ext uri="{9D8B030D-6E8A-4147-A177-3AD203B41FA5}">
                      <a16:colId xmlns:a16="http://schemas.microsoft.com/office/drawing/2014/main" val="2629921537"/>
                    </a:ext>
                  </a:extLst>
                </a:gridCol>
              </a:tblGrid>
              <a:tr h="377665">
                <a:tc>
                  <a:txBody>
                    <a:bodyPr/>
                    <a:lstStyle/>
                    <a:p>
                      <a:pPr algn="ctr"/>
                      <a:r>
                        <a:rPr lang="hr-HR" sz="2000" b="1" kern="1200" dirty="0" smtClean="0">
                          <a:solidFill>
                            <a:schemeClr val="lt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PREGLED I OCJENA PONUDA</a:t>
                      </a:r>
                      <a:endParaRPr lang="hr-HR" sz="2000" b="1" kern="1200" dirty="0">
                        <a:solidFill>
                          <a:schemeClr val="lt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452517"/>
                  </a:ext>
                </a:extLst>
              </a:tr>
              <a:tr h="1840786">
                <a:tc>
                  <a:txBody>
                    <a:bodyPr/>
                    <a:lstStyle/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nedostatak transparentnosti i revizijskog traga - u zapisniku o pregledu i ocjeni ponuda nema adekvatnog traga o provjeri uvjeta iz dokumentacije samo općeniti navod u vidu jedne rečenice o dostavi dokumenata</a:t>
                      </a:r>
                    </a:p>
                    <a:p>
                      <a:pPr marL="0" lvl="0" indent="0">
                        <a:buFont typeface="Courier New" panose="02070309020205020404" pitchFamily="49" charset="0"/>
                        <a:buNone/>
                      </a:pPr>
                      <a:endParaRPr lang="hr-HR" sz="1800" kern="1200" baseline="0" dirty="0" smtClean="0">
                        <a:solidFill>
                          <a:schemeClr val="dk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  <a:p>
                      <a:pPr marL="342900" lvl="0" indent="-34290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izmjena ponude tijekom ocjene – temeljem zahtjeva za pojašnjenjem ponude naručitelj je zatražio a ponuditelj dostavio dokaze o iskustvu ključnih stručnjaka (ponder) ili su dostavljene naknadno izjave o trajanju jamstvenog roka (ponder) što je dovelo do pregovaranja u vezi kriterija za odabir ponuda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65365"/>
                  </a:ext>
                </a:extLst>
              </a:tr>
              <a:tr h="2644496">
                <a:tc>
                  <a:txBody>
                    <a:bodyPr/>
                    <a:lstStyle/>
                    <a:p>
                      <a:pPr marL="0" lvl="0" indent="0">
                        <a:buFont typeface="Courier New" panose="02070309020205020404" pitchFamily="49" charset="0"/>
                        <a:buNone/>
                      </a:pPr>
                      <a:r>
                        <a:rPr lang="hr-HR" sz="1800" b="1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Izmjena uvjeta sposobnosti nakon otvaranja ponuda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§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kao relevantno slično iskustvo u građenju nerazvrstane ceste prihvaća se iskustvo u gradnji nasipa za obranu od poplava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§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kao prihvatljiv stručnjak prihvaćena arhitektonska struka dok je u uvjetu stručne sposobnosti tražena građevinska struka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§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u ESPD u ponudi nije bila ispunjena točka o ekonomskoj i financijskoj sposobnosti iako je isto bilo propisano u DON kao uvjet te nije traženo pojašnjenje i upotpunjavanje ESPD-a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§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u DON jasno propisano da će se tražiti </a:t>
                      </a:r>
                      <a:r>
                        <a:rPr lang="hr-HR" sz="1800" kern="1200" baseline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ažurirani dokazi (nabava male vrijednosti) </a:t>
                      </a: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a isti nisu traženi</a:t>
                      </a:r>
                    </a:p>
                    <a:p>
                      <a:pPr marL="800100" lvl="1" indent="-342900">
                        <a:buFont typeface="Wingdings" panose="05000000000000000000" pitchFamily="2" charset="2"/>
                        <a:buChar char="§"/>
                      </a:pPr>
                      <a:endParaRPr lang="hr-HR" sz="1800" kern="1200" baseline="0" dirty="0">
                        <a:solidFill>
                          <a:schemeClr val="dk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9399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542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NAJČEŠĆE POGREŠKE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7298"/>
            <a:ext cx="12192000" cy="4960497"/>
          </a:xfrm>
        </p:spPr>
        <p:txBody>
          <a:bodyPr>
            <a:normAutofit/>
          </a:bodyPr>
          <a:lstStyle/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4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b="1" u="sng" dirty="0">
              <a:solidFill>
                <a:schemeClr val="accent6">
                  <a:lumMod val="50000"/>
                </a:schemeClr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509470"/>
              </p:ext>
            </p:extLst>
          </p:nvPr>
        </p:nvGraphicFramePr>
        <p:xfrm>
          <a:off x="0" y="1307299"/>
          <a:ext cx="11970328" cy="503773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970328">
                  <a:extLst>
                    <a:ext uri="{9D8B030D-6E8A-4147-A177-3AD203B41FA5}">
                      <a16:colId xmlns:a16="http://schemas.microsoft.com/office/drawing/2014/main" val="2629921537"/>
                    </a:ext>
                  </a:extLst>
                </a:gridCol>
              </a:tblGrid>
              <a:tr h="368701">
                <a:tc>
                  <a:txBody>
                    <a:bodyPr/>
                    <a:lstStyle/>
                    <a:p>
                      <a:pPr algn="ctr"/>
                      <a:r>
                        <a:rPr lang="hr-HR" sz="1900" b="1" kern="1200" dirty="0" smtClean="0">
                          <a:solidFill>
                            <a:schemeClr val="lt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PROVEDBA (IZVRŠENJE) UGOVORA – Izmjena bitnih elemenata ugovora – 25% bez mogućnosti smanjenja</a:t>
                      </a:r>
                      <a:endParaRPr lang="hr-HR" sz="1900" b="1" kern="1200" dirty="0">
                        <a:solidFill>
                          <a:schemeClr val="lt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452517"/>
                  </a:ext>
                </a:extLst>
              </a:tr>
              <a:tr h="19467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None/>
                        <a:tabLst/>
                        <a:defRPr/>
                      </a:pPr>
                      <a:r>
                        <a:rPr lang="hr-HR" sz="1800" b="1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Ugovor nije sklopljen u skladu s uvjetima iz DON i odabranom ponudom </a:t>
                      </a:r>
                      <a:endParaRPr lang="hr-HR" sz="1800" b="0" kern="1200" baseline="0" dirty="0" smtClean="0">
                        <a:solidFill>
                          <a:schemeClr val="dk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različita duljina trajanja rokova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različiti datum/trenutak početka računanja rokova početka izvršenja ugovora, završetka ugovora, trajanja jamstava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rok u DON određen je u kalendarskim danima dok je u u DON u radnim danima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DON sadržava odredbe o jamstvu ili polici osiguranja te rokovima njihove dostave dok u ugovor uopće ne sadržava ove odredbe ili se razlikuju od onih propisanih u DON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65365"/>
                  </a:ext>
                </a:extLst>
              </a:tr>
              <a:tr h="2645053">
                <a:tc>
                  <a:txBody>
                    <a:bodyPr/>
                    <a:lstStyle/>
                    <a:p>
                      <a:pPr lvl="0"/>
                      <a:r>
                        <a:rPr lang="hr-HR" sz="1800" b="1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Propust u dostavi različitih jamstava ili polica osiguranja</a:t>
                      </a: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 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kašnjenje u dostavi jamstava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prihvaćanje jamstava nižeg iznosa ili drugog oblika od ugovorenoga (zadužnica umjesto bankarske garancije)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neproduljivanje jamstva sukladno sklopljenim dodacima ugovora (jamstvo mora trajati cijeli period trajanja ugovora bez obzira jesu li se u određenom periodu radovi izvodili ili ne)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jamstvo za otklanjanje nedostataka u jamstvenom roku nema rok važenja sukladno ponuđenom (ponder)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dostavljena jamstva tek po traženju zahtjevom za DOI s rokom važenja za vrijeme koje je već proteklo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Police osiguranja iako propisane u DON ili ugovoru uopće nisu zatražene ili ne postoje, ne sadržavaju sve osigurane slučajeve i ne odgovara propisanom iznosu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9399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0624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NAJČEŠĆE POGREŠKE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7298"/>
            <a:ext cx="12192000" cy="4960497"/>
          </a:xfrm>
        </p:spPr>
        <p:txBody>
          <a:bodyPr>
            <a:normAutofit/>
          </a:bodyPr>
          <a:lstStyle/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4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b="1" u="sng" dirty="0">
              <a:solidFill>
                <a:schemeClr val="accent6">
                  <a:lumMod val="50000"/>
                </a:schemeClr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808441"/>
              </p:ext>
            </p:extLst>
          </p:nvPr>
        </p:nvGraphicFramePr>
        <p:xfrm>
          <a:off x="0" y="1307299"/>
          <a:ext cx="11970328" cy="433704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970328">
                  <a:extLst>
                    <a:ext uri="{9D8B030D-6E8A-4147-A177-3AD203B41FA5}">
                      <a16:colId xmlns:a16="http://schemas.microsoft.com/office/drawing/2014/main" val="2629921537"/>
                    </a:ext>
                  </a:extLst>
                </a:gridCol>
              </a:tblGrid>
              <a:tr h="473476">
                <a:tc>
                  <a:txBody>
                    <a:bodyPr/>
                    <a:lstStyle/>
                    <a:p>
                      <a:pPr algn="ctr"/>
                      <a:r>
                        <a:rPr lang="hr-HR" sz="1900" b="1" kern="1200" dirty="0" smtClean="0">
                          <a:solidFill>
                            <a:schemeClr val="lt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PROVEDBA (IZVRŠENJE) UGOVORA – Izmjena bitnih elemenata ugovora – 25% bez mogućnosti smanjenja</a:t>
                      </a:r>
                      <a:endParaRPr lang="hr-HR" sz="1900" b="1" kern="1200" dirty="0">
                        <a:solidFill>
                          <a:schemeClr val="lt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452517"/>
                  </a:ext>
                </a:extLst>
              </a:tr>
              <a:tr h="3863567">
                <a:tc>
                  <a:txBody>
                    <a:bodyPr/>
                    <a:lstStyle/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aneksi ugovora sklopljeni su nakon završetka radova ili nakon perioda trajanja ugovora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nema navoda zakonske osnove sklapanja aneksa ugovoru, ne navodi se konkretan članak ZJN temeljem kojeg se sklapa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aneksom se povećava ukupna cijena (dodatni radovi, više radova) ili se produljuje rok trajanja ugovora a jamstva nisu produljena ili visina istog nije povećana kao i kod polica osiguranja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nije naplaćena ugovorna kazne u slučaju nepoštivanja odredbi ugovora ili nije aktivirano jamstva za uredno izvršenje ugovora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„skriveni podugovaratelji” – u dokumentaicji izvršenja pojavljuju se gospodarski subjekti koji su izvršavali radove a nisu ugovorna strana te nisu provjereni u smislu odsutnosti osnova za isključenje i ostalih uvjeta iz DON niti je formalno sklopljen aneks ugovoru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18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u izvršenju ugovora ne sudjeluje gospodarski subjekt na čiju sposobnost se odabrani ponuditelj oslonio radi dokazivanja stručnog iskustva i/ili obrazovnih i stručnih kvalifikacija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653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4265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NAJČEŠĆE POGREŠKE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07298"/>
            <a:ext cx="12192000" cy="4960497"/>
          </a:xfrm>
        </p:spPr>
        <p:txBody>
          <a:bodyPr>
            <a:normAutofit/>
          </a:bodyPr>
          <a:lstStyle/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612775" indent="-342900">
              <a:buFont typeface="Wingdings" panose="05000000000000000000" pitchFamily="2" charset="2"/>
              <a:buChar char="v"/>
            </a:pPr>
            <a:endParaRPr lang="hr-HR" sz="2100" dirty="0" smtClean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1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sz="24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b="1" u="sng" dirty="0">
              <a:solidFill>
                <a:schemeClr val="accent6">
                  <a:lumMod val="50000"/>
                </a:schemeClr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028700" lvl="1" indent="-342900">
              <a:buFont typeface="Courier New" panose="02070309020205020404" pitchFamily="49" charset="0"/>
              <a:buChar char="o"/>
            </a:pPr>
            <a:endParaRPr lang="hr-HR" sz="20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493331"/>
              </p:ext>
            </p:extLst>
          </p:nvPr>
        </p:nvGraphicFramePr>
        <p:xfrm>
          <a:off x="83128" y="1296783"/>
          <a:ext cx="11970328" cy="278135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970328">
                  <a:extLst>
                    <a:ext uri="{9D8B030D-6E8A-4147-A177-3AD203B41FA5}">
                      <a16:colId xmlns:a16="http://schemas.microsoft.com/office/drawing/2014/main" val="2629921537"/>
                    </a:ext>
                  </a:extLst>
                </a:gridCol>
              </a:tblGrid>
              <a:tr h="243095">
                <a:tc>
                  <a:txBody>
                    <a:bodyPr/>
                    <a:lstStyle/>
                    <a:p>
                      <a:pPr algn="ctr"/>
                      <a:r>
                        <a:rPr lang="hr-HR" sz="1900" b="1" kern="1200" dirty="0" smtClean="0">
                          <a:solidFill>
                            <a:schemeClr val="lt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PROVEDBA (IZVRŠENJE) UGOVORA – Izmjena bitnih elemenata ugovora – 25% bez mogućnosti smanjenja</a:t>
                      </a:r>
                      <a:endParaRPr lang="hr-HR" sz="1900" b="1" kern="1200" dirty="0">
                        <a:solidFill>
                          <a:schemeClr val="lt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5452517"/>
                  </a:ext>
                </a:extLst>
              </a:tr>
              <a:tr h="2400355">
                <a:tc>
                  <a:txBody>
                    <a:bodyPr/>
                    <a:lstStyle/>
                    <a:p>
                      <a:pPr marL="0" lvl="0" indent="0">
                        <a:buFont typeface="Courier New" panose="02070309020205020404" pitchFamily="49" charset="0"/>
                        <a:buNone/>
                      </a:pPr>
                      <a:r>
                        <a:rPr lang="hr-HR" sz="2000" b="1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Nepoštivanje kriterija za odabir ekonomski najpovoljnije ponude (ENP)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produljenje roka koji je bio kriterij za odabir ponude čime se utječe na rangiranje ponuda, navođenje kao razloga produljenja COVID paušalno bez dokazivanja uzročno-posljedične veze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prihvaćanje zamjene stručnjaka koji ne ispunjava uvjete koji su bili bodovani kao kriterij ENP</a:t>
                      </a:r>
                    </a:p>
                    <a:p>
                      <a:pPr marL="285750" lvl="0" indent="-285750">
                        <a:buFont typeface="Courier New" panose="02070309020205020404" pitchFamily="49" charset="0"/>
                        <a:buChar char="o"/>
                      </a:pPr>
                      <a:r>
                        <a:rPr lang="hr-HR" sz="2000" kern="1200" baseline="0" dirty="0" smtClean="0">
                          <a:solidFill>
                            <a:schemeClr val="dk1"/>
                          </a:solidFill>
                          <a:latin typeface="Open Sans Light" panose="020B0306030504020204" pitchFamily="34" charset="0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zamjena ključnih stručnjaka tijekom izvršenja ugovora bez revizijskog traga i dokaza o provjeri njihovih kvalifikacija sukladno uvjetima iz DON</a:t>
                      </a:r>
                    </a:p>
                    <a:p>
                      <a:pPr lvl="0"/>
                      <a:endParaRPr lang="hr-HR" sz="1900" kern="1200" baseline="0" dirty="0" smtClean="0">
                        <a:solidFill>
                          <a:schemeClr val="dk1"/>
                        </a:solidFill>
                        <a:latin typeface="Open Sans Light" panose="020B0306030504020204" pitchFamily="34" charset="0"/>
                        <a:ea typeface="Open Sans Light" panose="020B0306030504020204" pitchFamily="34" charset="0"/>
                        <a:cs typeface="Open Sans Light" panose="020B03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0653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280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3804" y="757880"/>
            <a:ext cx="7155403" cy="296479"/>
          </a:xfrm>
        </p:spPr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SADRŽAJ</a:t>
            </a:r>
            <a:r>
              <a:rPr lang="hr-HR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</a:br>
            <a:endParaRPr lang="hr-HR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hr-HR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>
              <a:buNone/>
            </a:pPr>
            <a:endParaRPr lang="hr-HR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pl-PL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Osnovne napomene</a:t>
            </a:r>
          </a:p>
          <a:p>
            <a:pPr marL="727075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pl-PL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Pravna osnova (Pravilnik, Natječaj)</a:t>
            </a:r>
            <a:endParaRPr lang="pl-PL" dirty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r-HR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Uloga Agencije – 3 faze kontrole</a:t>
            </a:r>
            <a:endParaRPr lang="hr-HR" dirty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lvl="0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pl-PL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Jednostavna nabava</a:t>
            </a:r>
            <a:endParaRPr lang="pl-PL" dirty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lvl="0" indent="-457200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hr-HR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Najčešće pogreške</a:t>
            </a:r>
            <a:endParaRPr lang="hr-HR" dirty="0">
              <a:solidFill>
                <a:schemeClr val="tx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17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r-HR" b="1" dirty="0" smtClean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 smtClean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</a:br>
            <a:r>
              <a:rPr lang="hr-HR" b="1" dirty="0" smtClean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OPĆE NAPOMENE</a:t>
            </a:r>
            <a:r>
              <a:rPr lang="hr-HR" b="1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/>
            </a:r>
            <a:br>
              <a:rPr lang="hr-HR" b="1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</a:b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27075" indent="-457200" algn="just">
              <a:buFont typeface="Wingdings" panose="05000000000000000000" pitchFamily="2" charset="2"/>
              <a:buChar char="ü"/>
            </a:pPr>
            <a:endParaRPr lang="hr-HR" sz="2700" dirty="0" smtClean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 algn="just">
              <a:buFont typeface="Wingdings" panose="05000000000000000000" pitchFamily="2" charset="2"/>
              <a:buChar char="ü"/>
            </a:pPr>
            <a:r>
              <a:rPr lang="hr-HR" sz="25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Potrebno </a:t>
            </a:r>
            <a:r>
              <a:rPr lang="hr-HR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je poštivati odredbe natječaja, primjenjivog pravilnika i ugovora o </a:t>
            </a:r>
            <a:r>
              <a:rPr lang="hr-HR" sz="25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financiranju</a:t>
            </a:r>
            <a:endParaRPr lang="hr-HR" sz="2500" dirty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 algn="just">
              <a:buFont typeface="Wingdings" panose="05000000000000000000" pitchFamily="2" charset="2"/>
              <a:buChar char="ü"/>
            </a:pPr>
            <a:r>
              <a:rPr lang="hr-HR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Odgovornost za zakonitu i pravilnu pripremu i provedbu postupaka javne i jednostavne nabave je isključivo na </a:t>
            </a:r>
            <a:r>
              <a:rPr lang="hr-HR" sz="25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korisniku</a:t>
            </a:r>
          </a:p>
          <a:p>
            <a:pPr marL="727075" indent="-457200" algn="just">
              <a:buFont typeface="Wingdings" panose="05000000000000000000" pitchFamily="2" charset="2"/>
              <a:buChar char="ü"/>
            </a:pPr>
            <a:endParaRPr lang="hr-HR" sz="2500" dirty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algn="just">
              <a:buNone/>
            </a:pPr>
            <a:r>
              <a:rPr lang="hr-HR" b="1" u="sng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ULOGE</a:t>
            </a:r>
          </a:p>
          <a:p>
            <a:pPr marL="727075" indent="-457200" algn="just">
              <a:buFont typeface="Wingdings" panose="05000000000000000000" pitchFamily="2" charset="2"/>
              <a:buChar char="q"/>
            </a:pPr>
            <a:r>
              <a:rPr lang="hr-HR" sz="25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KORISNIK </a:t>
            </a:r>
            <a:r>
              <a:rPr lang="hr-HR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– </a:t>
            </a:r>
            <a:r>
              <a:rPr lang="hr-HR" sz="25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javni naručitelj </a:t>
            </a:r>
            <a:r>
              <a:rPr lang="hr-HR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sukladno ZJN 2016</a:t>
            </a:r>
          </a:p>
          <a:p>
            <a:pPr marL="727075" indent="-457200" algn="just">
              <a:buFont typeface="Wingdings" panose="05000000000000000000" pitchFamily="2" charset="2"/>
              <a:buChar char="q"/>
            </a:pPr>
            <a:r>
              <a:rPr lang="hr-HR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AGENCIJA (</a:t>
            </a:r>
            <a:r>
              <a:rPr lang="hr-HR" sz="25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APPRRR)</a:t>
            </a:r>
          </a:p>
          <a:p>
            <a:pPr marL="1600200" lvl="2" indent="-457200" algn="just">
              <a:buFont typeface="Wingdings" panose="05000000000000000000" pitchFamily="2" charset="2"/>
              <a:buChar char="§"/>
            </a:pPr>
            <a:r>
              <a:rPr lang="hr-HR" sz="19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provedbeno </a:t>
            </a:r>
            <a:r>
              <a:rPr lang="hr-HR" sz="19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tijelo </a:t>
            </a:r>
            <a:r>
              <a:rPr lang="hr-HR" sz="19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(administrativna kontrola)</a:t>
            </a:r>
          </a:p>
          <a:p>
            <a:pPr marL="1600200" lvl="2" indent="-457200" algn="just">
              <a:buFont typeface="Wingdings" panose="05000000000000000000" pitchFamily="2" charset="2"/>
              <a:buChar char="§"/>
            </a:pPr>
            <a:r>
              <a:rPr lang="hr-HR" sz="19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primjena financijskih korekcija u slučaju nepoštivanja pravila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34792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017C1-2CD9-45C3-98D8-632AFE56C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PRAVNA OSNOVA</a:t>
            </a:r>
            <a:endParaRPr lang="hr-HR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5F392-13E9-4960-9D5B-51B0B7068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827" y="882917"/>
            <a:ext cx="11750381" cy="5251876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hr-HR" dirty="0">
              <a:solidFill>
                <a:schemeClr val="tx1"/>
              </a:solidFill>
            </a:endParaRPr>
          </a:p>
          <a:p>
            <a:pPr marL="727075" indent="-457200" algn="just">
              <a:buFont typeface="Wingdings" panose="05000000000000000000" pitchFamily="2" charset="2"/>
              <a:buChar char="ü"/>
            </a:pPr>
            <a:r>
              <a:rPr lang="hr-HR" sz="2500" b="1" u="sng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Pravilnik</a:t>
            </a:r>
            <a:r>
              <a:rPr lang="hr-HR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 o provedbi intervencije 73.13. »Potpora javnoj infrastrukturi u ruralnim područjima« i intervencije 74.01. »Potpora za sustave javnog navodnjavanja« iz Strateškog plana Zajedničke poljoprivredne politike Republike Hrvatske 2023. - 2027. </a:t>
            </a:r>
            <a:r>
              <a:rPr lang="nn-NO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 (</a:t>
            </a:r>
            <a:r>
              <a:rPr lang="nn-NO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  <a:hlinkClick r:id="rId2"/>
              </a:rPr>
              <a:t>NN 152/2023; </a:t>
            </a:r>
            <a:r>
              <a:rPr lang="nn-NO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  <a:hlinkClick r:id="rId3"/>
              </a:rPr>
              <a:t>NN 13/2024</a:t>
            </a:r>
            <a:r>
              <a:rPr lang="nn-NO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; </a:t>
            </a:r>
            <a:r>
              <a:rPr lang="nn-NO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  <a:hlinkClick r:id="rId4"/>
              </a:rPr>
              <a:t>NN 136/2024</a:t>
            </a:r>
            <a:r>
              <a:rPr lang="nn-NO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; </a:t>
            </a:r>
            <a:r>
              <a:rPr lang="nn-NO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  <a:hlinkClick r:id="rId5"/>
              </a:rPr>
              <a:t>NN </a:t>
            </a:r>
            <a:r>
              <a:rPr lang="nn-NO" sz="25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  <a:hlinkClick r:id="rId5"/>
              </a:rPr>
              <a:t>145/2024</a:t>
            </a:r>
            <a:r>
              <a:rPr lang="hr-HR" sz="25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) </a:t>
            </a:r>
          </a:p>
          <a:p>
            <a:pPr marL="2057400" lvl="3" indent="-457200" algn="just">
              <a:buFont typeface="Wingdings" panose="05000000000000000000" pitchFamily="2" charset="2"/>
              <a:buChar char="§"/>
            </a:pPr>
            <a:r>
              <a:rPr lang="hr-HR" sz="22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opći uvjeti prihvatljivosti troška čl 15 Pravilnika – pravilno proveden postupak nabave</a:t>
            </a:r>
          </a:p>
          <a:p>
            <a:pPr marL="2057400" lvl="3" indent="-457200" algn="just">
              <a:buFont typeface="Wingdings" panose="05000000000000000000" pitchFamily="2" charset="2"/>
              <a:buChar char="§"/>
            </a:pPr>
            <a:r>
              <a:rPr lang="hr-HR" sz="22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</a:t>
            </a:r>
            <a:r>
              <a:rPr lang="hr-HR" sz="22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aručitelji (korisnici) postupke javne nabave provode sukladno ZJN 2016</a:t>
            </a:r>
          </a:p>
          <a:p>
            <a:pPr marL="2057400" lvl="3" indent="-457200" algn="just">
              <a:buFont typeface="Wingdings" panose="05000000000000000000" pitchFamily="2" charset="2"/>
              <a:buChar char="§"/>
            </a:pPr>
            <a:r>
              <a:rPr lang="hr-HR" sz="22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</a:t>
            </a:r>
            <a:r>
              <a:rPr lang="hr-HR" sz="22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ropisana pravila za provođenje postupaka jednostavne nabave (članak 40. i Prilog 8 Pravilnika)</a:t>
            </a:r>
          </a:p>
          <a:p>
            <a:pPr marL="2057400" lvl="3" indent="-457200" algn="just">
              <a:buFont typeface="Wingdings" panose="05000000000000000000" pitchFamily="2" charset="2"/>
              <a:buChar char="§"/>
            </a:pPr>
            <a:r>
              <a:rPr lang="hr-HR" sz="22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p</a:t>
            </a:r>
            <a:r>
              <a:rPr lang="hr-HR" sz="22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rimjena financijskih korekcija u slučaju nepoštivanja pravila propisanih Pravilnikom – Prilog 7</a:t>
            </a:r>
          </a:p>
          <a:p>
            <a:pPr lvl="3" algn="just">
              <a:buNone/>
            </a:pPr>
            <a:endParaRPr lang="hr-HR" sz="1100" dirty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 algn="just">
              <a:buFont typeface="Wingdings" panose="05000000000000000000" pitchFamily="2" charset="2"/>
              <a:buChar char="ü"/>
            </a:pPr>
            <a:r>
              <a:rPr lang="hr-HR" sz="2500" b="1" u="sng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Natječaj</a:t>
            </a:r>
            <a:r>
              <a:rPr lang="hr-HR" sz="2500" dirty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 od 17. prosinca 2024</a:t>
            </a:r>
            <a:r>
              <a:rPr lang="hr-HR" sz="2500" dirty="0" smtClean="0">
                <a:solidFill>
                  <a:schemeClr val="tx1"/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.         propisani rokovi za provedbu postupaka nabave, dokumentacija iz provedenih postupaka nabave obvezno se dostavlja uz ZP2</a:t>
            </a:r>
            <a:endParaRPr lang="hr-HR" sz="2500" dirty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algn="just">
              <a:buNone/>
            </a:pPr>
            <a:endParaRPr lang="hr-HR" sz="2100" dirty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/>
            <a:endParaRPr lang="hr-HR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/>
            <a:endParaRPr lang="hr-HR" dirty="0"/>
          </a:p>
        </p:txBody>
      </p:sp>
      <p:sp>
        <p:nvSpPr>
          <p:cNvPr id="7" name="Right Arrow 6"/>
          <p:cNvSpPr/>
          <p:nvPr/>
        </p:nvSpPr>
        <p:spPr>
          <a:xfrm>
            <a:off x="4896196" y="5336770"/>
            <a:ext cx="515390" cy="133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08737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092046A-F937-4FE5-A8FB-6586B2D19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ULOGA AGENCIJE (faze kontrole)</a:t>
            </a:r>
            <a:endParaRPr lang="hr-HR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08E6F84-2032-499F-BA0F-54F644F79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54360"/>
            <a:ext cx="11553549" cy="4772862"/>
          </a:xfrm>
        </p:spPr>
        <p:txBody>
          <a:bodyPr anchor="ctr">
            <a:normAutofit fontScale="25000" lnSpcReduction="20000"/>
          </a:bodyPr>
          <a:lstStyle/>
          <a:p>
            <a:pPr algn="just">
              <a:lnSpc>
                <a:spcPct val="120000"/>
              </a:lnSpc>
              <a:buNone/>
            </a:pPr>
            <a:endParaRPr lang="hr-HR" sz="12000" b="1" u="sng" dirty="0" smtClean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hr-HR" sz="12000" b="1" u="sng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EX-ANTE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84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Točka 4 Natječaja – dostava nacrta dokumentacije iz javne nabave na prethodnu ex-ante kontrolu prije pokretanja postupka (opći podatci, upute za ponuditelje, kriteriji za kvalitativni odabir, kriteriji za odabir ponude, te ostali prilozi ako je primjenjivo) i popratnih dokumenata – Prilog 2 Natječaja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84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Agencija nakon administrativne kontrole nacrta dokumentacije priprema i upućuje korisniku Pismo preporuke (prijedlozi za izmjenu/ispravke dokumentacije) 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84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Ako preporuka nema, o istom se korisnik obavještava </a:t>
            </a:r>
            <a:r>
              <a:rPr lang="hr-HR" sz="8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putem e-maila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8400" b="1" i="1" u="sng" dirty="0" smtClean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NAPOMENA</a:t>
            </a:r>
            <a:r>
              <a:rPr lang="hr-HR" sz="8400" i="1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: Uredba Vijeća EU 2022/576 o izmjeni uredba 833/214 o mjerama ograničavanja s obzirom na djelovanje Rusije kojima se destabilizira stanje u Ukrajini (primjenjivo na nabave velike vrijednosti)</a:t>
            </a:r>
            <a:endParaRPr lang="hr-HR" sz="8400" i="1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 algn="just">
              <a:lnSpc>
                <a:spcPct val="120000"/>
              </a:lnSpc>
            </a:pPr>
            <a:r>
              <a:rPr lang="hr-HR" sz="84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Obratiti pozornost na Odluku Vlade o provedbi zelene javne nabave (NN 137/2024) – </a:t>
            </a:r>
            <a:r>
              <a:rPr lang="hr-HR" sz="8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  <a:hlinkClick r:id="rId2"/>
              </a:rPr>
              <a:t>www.zelenanabava.hr</a:t>
            </a:r>
            <a:r>
              <a:rPr lang="hr-HR" sz="8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 (ovisno o predmetu nabave točka V. Odluke)</a:t>
            </a:r>
            <a:endParaRPr lang="hr-HR" sz="8400" dirty="0" smtClean="0">
              <a:solidFill>
                <a:schemeClr val="tx1"/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66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092046A-F937-4FE5-A8FB-6586B2D19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pl-PL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ULOGA AGENCIJE (faze kontrole)</a:t>
            </a:r>
            <a:endParaRPr lang="hr-HR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08E6F84-2032-499F-BA0F-54F644F79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032" y="1388225"/>
            <a:ext cx="11553549" cy="4386411"/>
          </a:xfrm>
        </p:spPr>
        <p:txBody>
          <a:bodyPr anchor="ctr">
            <a:normAutofit fontScale="25000" lnSpcReduction="20000"/>
          </a:bodyPr>
          <a:lstStyle/>
          <a:p>
            <a:pPr algn="just">
              <a:lnSpc>
                <a:spcPct val="120000"/>
              </a:lnSpc>
              <a:buNone/>
            </a:pPr>
            <a:endParaRPr lang="hr-HR" sz="12000" b="1" u="sng" dirty="0" smtClean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algn="just">
              <a:lnSpc>
                <a:spcPct val="120000"/>
              </a:lnSpc>
              <a:buNone/>
            </a:pPr>
            <a:r>
              <a:rPr lang="hr-HR" sz="16000" b="1" u="sng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EX-POST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10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Članak 39-40 Pravilnika - Korisnik </a:t>
            </a:r>
            <a:r>
              <a:rPr lang="hr-HR" sz="104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provodi postupak nabave </a:t>
            </a:r>
            <a:r>
              <a:rPr lang="hr-HR" sz="10400" u="sng" dirty="0" smtClean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nakon</a:t>
            </a:r>
            <a:r>
              <a:rPr lang="hr-HR" sz="10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 podnošenja </a:t>
            </a:r>
            <a:r>
              <a:rPr lang="hr-HR" sz="104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prvog dijela zahtjeva za potporu, osim za opće troškove koji se odnose na pripremne aktivnosti za koje su izvršitelji usluga odabrani prije podnošenja zahtjeva za </a:t>
            </a:r>
            <a:r>
              <a:rPr lang="hr-HR" sz="10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potporu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10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Postupci javne nabave provode se sukladno ZJN 2016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10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Postupci jednostavne nabave provode se sukladno pravilima iz Pravilnika – Prilog 8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10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Postupci provedeni pravilno       trošak je </a:t>
            </a:r>
            <a:r>
              <a:rPr lang="hr-HR" sz="10400" b="1" dirty="0" smtClean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prihvatljiv</a:t>
            </a:r>
            <a:r>
              <a:rPr lang="hr-HR" sz="104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 (članak 15 Pravilnika)</a:t>
            </a:r>
          </a:p>
          <a:p>
            <a:pPr marL="727075" indent="-457200" algn="just">
              <a:lnSpc>
                <a:spcPct val="120000"/>
              </a:lnSpc>
            </a:pPr>
            <a:endParaRPr lang="hr-HR" sz="96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5194340" y="5498655"/>
            <a:ext cx="423949" cy="1911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5543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476" y="267534"/>
            <a:ext cx="10579048" cy="738306"/>
          </a:xfrm>
        </p:spPr>
        <p:txBody>
          <a:bodyPr>
            <a:normAutofit/>
          </a:bodyPr>
          <a:lstStyle/>
          <a:p>
            <a:pPr algn="ctr"/>
            <a:r>
              <a:rPr lang="pl-PL" sz="4000" b="1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U L O G A   A G E N C I J E (faze kontrole)</a:t>
            </a:r>
            <a:endParaRPr lang="hr-H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963"/>
            <a:ext cx="12192000" cy="5442922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hr-HR" sz="5700" b="1" u="sng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EX-POST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30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Da bi trošak bio prihvatljiv dokumentacija iz postupaka nabave mora biti potpuna i sadržavati sve akte, dokumente, zapisnike, korespondenciju i </a:t>
            </a:r>
            <a:r>
              <a:rPr lang="hr-HR" sz="30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ugovor (Prilog 3 Natječaja), </a:t>
            </a:r>
            <a:r>
              <a:rPr lang="hr-HR" sz="30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datumi dokumenata </a:t>
            </a:r>
            <a:r>
              <a:rPr lang="hr-HR" sz="3000" u="sng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nastali prije roka za podnošenje ZP2, postupak nabave mora biti </a:t>
            </a:r>
            <a:r>
              <a:rPr lang="hr-HR" sz="3000" b="1" u="sng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završen</a:t>
            </a:r>
            <a:r>
              <a:rPr lang="hr-HR" sz="3000" u="sng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 (</a:t>
            </a:r>
            <a:r>
              <a:rPr lang="hr-HR" sz="3000" b="1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izvršnost odluke o odabiru te sklopljen ugovor o javnoj nabavi)</a:t>
            </a:r>
            <a:r>
              <a:rPr lang="hr-HR" sz="30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, u suprotnome je trošak </a:t>
            </a:r>
            <a:r>
              <a:rPr lang="hr-HR" sz="3000" b="1" u="sng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neprihvatljiv</a:t>
            </a:r>
            <a:r>
              <a:rPr lang="hr-HR" sz="30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.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30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Sukladno članku 20. Pravilnika troškovi </a:t>
            </a:r>
            <a:r>
              <a:rPr lang="hr-HR" sz="3000" b="1" u="sng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nisu prihvatljivi </a:t>
            </a:r>
            <a:r>
              <a:rPr lang="hr-HR" sz="30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ako su nastali prije podnošenja zahtjeva za potporu, osim općih troškova i troškova kupnje zemljišta, ali ne prije 1. siječnja 2023. godine </a:t>
            </a:r>
          </a:p>
          <a:p>
            <a:pPr marL="727075" indent="-457200" algn="just">
              <a:lnSpc>
                <a:spcPct val="120000"/>
              </a:lnSpc>
            </a:pPr>
            <a:r>
              <a:rPr lang="hr-HR" sz="3000" b="1" u="sng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Članak 334. ZJN 2016 </a:t>
            </a:r>
            <a:r>
              <a:rPr lang="hr-HR" sz="30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- EOJN RH pohranjuje cjelokupnu dokumentaciju o svakom postupku javne nabave, koja je objavljena ili dostavljena elektroničkim sredstvima komunikacije kroz sustav, najmanje šest godina od sklapanja ugovora o javnoj nabavi ili okvirnog sporazuma na način koji omogućava očuvanje integriteta podataka – </a:t>
            </a:r>
            <a:r>
              <a:rPr lang="hr-HR" sz="3000" b="1" dirty="0">
                <a:solidFill>
                  <a:schemeClr val="accent6">
                    <a:lumMod val="50000"/>
                  </a:schemeClr>
                </a:solidFill>
                <a:ea typeface="Ebrima" panose="02000000000000000000" pitchFamily="2" charset="0"/>
                <a:cs typeface="Ebrima" panose="02000000000000000000" pitchFamily="2" charset="0"/>
              </a:rPr>
              <a:t>prihvatljivost općih troškova nastalih prije ZP1</a:t>
            </a:r>
          </a:p>
          <a:p>
            <a:pPr marL="727075" indent="-457200" algn="just">
              <a:lnSpc>
                <a:spcPct val="120000"/>
              </a:lnSpc>
            </a:pPr>
            <a:endParaRPr lang="hr-HR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47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2596"/>
            <a:ext cx="12192000" cy="811764"/>
          </a:xfrm>
        </p:spPr>
        <p:txBody>
          <a:bodyPr>
            <a:normAutofit/>
          </a:bodyPr>
          <a:lstStyle/>
          <a:p>
            <a:pPr algn="ctr"/>
            <a:r>
              <a:rPr lang="hr-HR" sz="40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JEDNOSTAVNA NABAVA</a:t>
            </a:r>
            <a:endParaRPr lang="hr-HR" sz="4000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02" y="1428107"/>
            <a:ext cx="11407460" cy="5180083"/>
          </a:xfrm>
        </p:spPr>
        <p:txBody>
          <a:bodyPr>
            <a:normAutofit fontScale="55000" lnSpcReduction="20000"/>
          </a:bodyPr>
          <a:lstStyle/>
          <a:p>
            <a:endParaRPr lang="hr-HR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sz="3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procijenjena vrijednost nabave: manje </a:t>
            </a: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od 26.540,00 eura bez PDV-a za robu i usluge te manje od 66.360,00 eura bez PDV-a za radove</a:t>
            </a:r>
          </a:p>
          <a:p>
            <a:pPr marL="727075" indent="-45720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sz="3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prilikom </a:t>
            </a: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provođenja postupka potrebno uvažavati temeljena načela nabave – uvjeti ne smiju biti diskriminirajući te se </a:t>
            </a:r>
            <a:r>
              <a:rPr lang="hr-HR" sz="3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propisuju </a:t>
            </a: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u minimalnim razinama za potencijalne ponuditelje kako bi se u potpunosti ostvarilo načelo tržišnog natjecanja. </a:t>
            </a:r>
          </a:p>
          <a:p>
            <a:pPr marL="727075" indent="-45720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sz="3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članak </a:t>
            </a: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40. Pravilnika – postupak ne smije započeti prije podošenja ZP1 osim općih troškova za pripreme aktivnosti (izvršitelji odabrani prije ZP1)</a:t>
            </a:r>
          </a:p>
          <a:p>
            <a:pPr marL="727075" indent="-45720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</a:t>
            </a:r>
            <a:r>
              <a:rPr lang="hr-HR" sz="3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ravila </a:t>
            </a: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propisana u Prilogu 8 Pravilnika – obveza provođenja putem EOJN           o</a:t>
            </a:r>
            <a:r>
              <a:rPr lang="pt-B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pcija e-Dostava s javnom objavom poziva </a:t>
            </a:r>
            <a:endParaRPr lang="hr-HR" sz="38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i</a:t>
            </a:r>
            <a:r>
              <a:rPr lang="hr-HR" sz="3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zbjegavanje </a:t>
            </a: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primjene ZJN – nije dozvoljeno provoditi više postupaka jednostavne nabave za postupke koji </a:t>
            </a:r>
            <a:r>
              <a:rPr lang="hr-HR" sz="3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čine </a:t>
            </a: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jednu </a:t>
            </a:r>
            <a:r>
              <a:rPr lang="hr-HR" sz="3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funkcionalnu cjelinu ili je iste moguće podijeliti u grupe </a:t>
            </a: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– provjera u ZP2 temeljem pregleda tablice troškova</a:t>
            </a:r>
          </a:p>
          <a:p>
            <a:pPr marL="727075" indent="-45720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s</a:t>
            </a:r>
            <a:r>
              <a:rPr lang="hr-HR" sz="38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adržaj </a:t>
            </a:r>
            <a:r>
              <a:rPr lang="hr-HR" sz="38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dokumentacije o nabavi/poziva na dostavu ponuda            Prilog 8 Pravilnika</a:t>
            </a:r>
          </a:p>
          <a:p>
            <a:pPr marL="727075" indent="-457200">
              <a:buFont typeface="Wingdings" panose="05000000000000000000" pitchFamily="2" charset="2"/>
              <a:buChar char="Ø"/>
            </a:pPr>
            <a:endParaRPr lang="hr-HR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  <p:sp>
        <p:nvSpPr>
          <p:cNvPr id="5" name="Right Arrow 4"/>
          <p:cNvSpPr/>
          <p:nvPr/>
        </p:nvSpPr>
        <p:spPr>
          <a:xfrm>
            <a:off x="9940995" y="4262934"/>
            <a:ext cx="563585" cy="76870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Right Arrow 3"/>
          <p:cNvSpPr/>
          <p:nvPr/>
        </p:nvSpPr>
        <p:spPr>
          <a:xfrm>
            <a:off x="8314442" y="5872900"/>
            <a:ext cx="584462" cy="2168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5097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" y="242596"/>
            <a:ext cx="12190445" cy="811764"/>
          </a:xfrm>
        </p:spPr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JEDNOSTAVNA NABAVA </a:t>
            </a:r>
            <a:r>
              <a:rPr lang="hr-HR" sz="4000" b="1" dirty="0" smtClean="0">
                <a:solidFill>
                  <a:schemeClr val="accent6">
                    <a:lumMod val="50000"/>
                  </a:schemeClr>
                </a:solidFill>
                <a:latin typeface="+mj-lt"/>
                <a:ea typeface="Ebrima" panose="02000000000000000000" pitchFamily="2" charset="0"/>
                <a:cs typeface="Ebrima" panose="02000000000000000000" pitchFamily="2" charset="0"/>
              </a:rPr>
              <a:t>– SADRŽAJ DON/POZIVA -PRILOG 8</a:t>
            </a:r>
            <a:endParaRPr lang="hr-HR" sz="4000" b="1" dirty="0">
              <a:solidFill>
                <a:schemeClr val="accent6">
                  <a:lumMod val="50000"/>
                </a:schemeClr>
              </a:solidFill>
              <a:latin typeface="+mj-lt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5" y="1054358"/>
            <a:ext cx="12192000" cy="5629245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hr-HR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>
              <a:buFont typeface="Wingdings" panose="05000000000000000000" pitchFamily="2" charset="2"/>
              <a:buChar char="Ø"/>
            </a:pPr>
            <a:r>
              <a:rPr lang="hr-HR" sz="2900" b="1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ISKLJUČENJE:</a:t>
            </a:r>
          </a:p>
          <a:p>
            <a:pPr marL="727075" indent="-457200">
              <a:buFont typeface="Wingdings" panose="05000000000000000000" pitchFamily="2" charset="2"/>
              <a:buChar char="q"/>
            </a:pPr>
            <a:r>
              <a:rPr lang="hr-HR" sz="2600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 Obvezna potvrda Porezne uprave  - ne starija od dana objave postupka</a:t>
            </a:r>
          </a:p>
          <a:p>
            <a:pPr marL="727075" indent="-457200" algn="just">
              <a:lnSpc>
                <a:spcPct val="120000"/>
              </a:lnSpc>
              <a:buFont typeface="Wingdings" panose="05000000000000000000" pitchFamily="2" charset="2"/>
              <a:buChar char="q"/>
            </a:pPr>
            <a:r>
              <a:rPr lang="hr-HR" sz="2600" dirty="0">
                <a:solidFill>
                  <a:schemeClr val="tx1"/>
                </a:solidFill>
              </a:rPr>
              <a:t>ostale osnove za isključenje proizvoljno - </a:t>
            </a:r>
            <a:r>
              <a:rPr lang="hr-HR" sz="2600" dirty="0" smtClean="0">
                <a:solidFill>
                  <a:schemeClr val="tx1"/>
                </a:solidFill>
              </a:rPr>
              <a:t>jasno </a:t>
            </a:r>
            <a:r>
              <a:rPr lang="hr-HR" sz="2600" dirty="0">
                <a:solidFill>
                  <a:schemeClr val="tx1"/>
                </a:solidFill>
              </a:rPr>
              <a:t>napisati osnovu za isključenje kao i adekvatan dokument kojim se dokazuje sve propisano te navesti starost dokaza</a:t>
            </a:r>
            <a:endParaRPr lang="hr-HR" sz="2600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727075" indent="-457200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sz="2900" b="1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KRITERIJI ZA ODABIR (PONUDE I PONUDITELJA) I JAMSTVA </a:t>
            </a:r>
            <a:r>
              <a:rPr lang="hr-HR" sz="2900" b="1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– </a:t>
            </a:r>
            <a:r>
              <a:rPr lang="hr-HR" sz="2600" dirty="0" smtClean="0">
                <a:solidFill>
                  <a:schemeClr val="tx1"/>
                </a:solidFill>
              </a:rPr>
              <a:t>proizvoljno, obavezno propisati konkretan dokaz za traženi uvjet</a:t>
            </a:r>
          </a:p>
          <a:p>
            <a:pPr marL="727075" indent="-457200">
              <a:buFont typeface="Wingdings" panose="05000000000000000000" pitchFamily="2" charset="2"/>
              <a:buChar char="Ø"/>
            </a:pPr>
            <a:r>
              <a:rPr lang="hr-HR" sz="2900" b="1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ROK ZA DOSTAVU PONUDE </a:t>
            </a:r>
            <a:r>
              <a:rPr lang="hr-HR" sz="2900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– </a:t>
            </a:r>
            <a:r>
              <a:rPr lang="hr-HR" sz="2600" dirty="0">
                <a:solidFill>
                  <a:schemeClr val="tx1"/>
                </a:solidFill>
              </a:rPr>
              <a:t>min 14 dana</a:t>
            </a:r>
          </a:p>
          <a:p>
            <a:pPr marL="727075" indent="-457200">
              <a:buFont typeface="Wingdings" panose="05000000000000000000" pitchFamily="2" charset="2"/>
              <a:buChar char="Ø"/>
            </a:pPr>
            <a:r>
              <a:rPr lang="hr-HR" sz="2900" b="1" dirty="0" smtClean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UPITI TIJEKOM ROKA ZA DOSTAVU PONUDE </a:t>
            </a:r>
            <a:r>
              <a:rPr lang="hr-HR" sz="2600" dirty="0">
                <a:solidFill>
                  <a:schemeClr val="tx1"/>
                </a:solidFill>
              </a:rPr>
              <a:t>– u slučaju izmjene uvjeta min 3 dana do roka za dostavu ponuda</a:t>
            </a:r>
          </a:p>
          <a:p>
            <a:pPr marL="727075" indent="-45720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tx1"/>
                </a:solidFill>
                <a:ea typeface="Ebrima" panose="02000000000000000000" pitchFamily="2" charset="0"/>
                <a:cs typeface="Ebrima" panose="02000000000000000000" pitchFamily="2" charset="0"/>
              </a:rPr>
              <a:t>ZAPRIMANJE PONUDA </a:t>
            </a:r>
            <a:r>
              <a:rPr lang="hr-HR" sz="2600" dirty="0">
                <a:solidFill>
                  <a:schemeClr val="tx1"/>
                </a:solidFill>
              </a:rPr>
              <a:t>- isključivo elektronički, putem EOJN RH, evidentirati u zapisniku</a:t>
            </a:r>
          </a:p>
          <a:p>
            <a:pPr marL="727075" indent="-457200">
              <a:buFont typeface="Wingdings" panose="05000000000000000000" pitchFamily="2" charset="2"/>
              <a:buChar char="Ø"/>
            </a:pPr>
            <a:endParaRPr lang="hr-HR" dirty="0">
              <a:solidFill>
                <a:schemeClr val="tx1"/>
              </a:solidFill>
              <a:ea typeface="Ebrima" panose="02000000000000000000" pitchFamily="2" charset="0"/>
              <a:cs typeface="Ebrima" panose="02000000000000000000" pitchFamily="2" charset="0"/>
            </a:endParaRP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96791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CBDAA3F-BBDF-43FD-83BC-27546F6E2E93}" vid="{94E7C4AF-47E5-4DB5-A1E2-01D0C4137E7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0D08D2A0CC5C41AB82ED9D1F8647EC" ma:contentTypeVersion="2" ma:contentTypeDescription="Create a new document." ma:contentTypeScope="" ma:versionID="d96b7dcaa909a356c9b1c88f1025993e">
  <xsd:schema xmlns:xsd="http://www.w3.org/2001/XMLSchema" xmlns:xs="http://www.w3.org/2001/XMLSchema" xmlns:p="http://schemas.microsoft.com/office/2006/metadata/properties" xmlns:ns2="1096e588-875a-4e48-ba85-ea1554ece10c" targetNamespace="http://schemas.microsoft.com/office/2006/metadata/properties" ma:root="true" ma:fieldsID="fe0b12ed183bb4e9f70cf1d110ac93da" ns2:_="">
    <xsd:import namespace="1096e588-875a-4e48-ba85-ea1554ece10c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96e588-875a-4e48-ba85-ea1554ece10c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096e588-875a-4e48-ba85-ea1554ece10c">6PXVCHXRUD45-1407571288-95848</_dlc_DocId>
    <_dlc_DocIdUrl xmlns="1096e588-875a-4e48-ba85-ea1554ece10c">
      <Url>http://sharepoint/sirr/_layouts/15/DocIdRedir.aspx?ID=6PXVCHXRUD45-1407571288-95848</Url>
      <Description>6PXVCHXRUD45-1407571288-95848</Description>
    </_dlc_DocIdUrl>
  </documentManagement>
</p:properties>
</file>

<file path=customXml/itemProps1.xml><?xml version="1.0" encoding="utf-8"?>
<ds:datastoreItem xmlns:ds="http://schemas.openxmlformats.org/officeDocument/2006/customXml" ds:itemID="{03C14163-F512-481E-8006-969E80C0666D}"/>
</file>

<file path=customXml/itemProps2.xml><?xml version="1.0" encoding="utf-8"?>
<ds:datastoreItem xmlns:ds="http://schemas.openxmlformats.org/officeDocument/2006/customXml" ds:itemID="{4B43F7B6-0FB5-45A1-9D43-D573734F87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57833E-2896-4FDE-AA28-4AD905BDF9B2}"/>
</file>

<file path=customXml/itemProps4.xml><?xml version="1.0" encoding="utf-8"?>
<ds:datastoreItem xmlns:ds="http://schemas.openxmlformats.org/officeDocument/2006/customXml" ds:itemID="{487DE3ED-E1CE-4EBA-B430-9C32EE840057}">
  <ds:schemaRefs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11180</TotalTime>
  <Words>2015</Words>
  <Application>Microsoft Office PowerPoint</Application>
  <PresentationFormat>Widescreen</PresentationFormat>
  <Paragraphs>223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Courier New</vt:lpstr>
      <vt:lpstr>Ebrima</vt:lpstr>
      <vt:lpstr>Open Sans Light</vt:lpstr>
      <vt:lpstr>Wingdings</vt:lpstr>
      <vt:lpstr>Office Theme</vt:lpstr>
      <vt:lpstr>                Postupci nabave u intervenciji 74.01. Potpora za sustave javnog navodnjavanja  </vt:lpstr>
      <vt:lpstr>SADRŽAJ </vt:lpstr>
      <vt:lpstr> OPĆE NAPOMENE </vt:lpstr>
      <vt:lpstr>PRAVNA OSNOVA</vt:lpstr>
      <vt:lpstr>ULOGA AGENCIJE (faze kontrole)</vt:lpstr>
      <vt:lpstr>ULOGA AGENCIJE (faze kontrole)</vt:lpstr>
      <vt:lpstr>U L O G A   A G E N C I J E (faze kontrole)</vt:lpstr>
      <vt:lpstr>JEDNOSTAVNA NABAVA</vt:lpstr>
      <vt:lpstr>JEDNOSTAVNA NABAVA – SADRŽAJ DON/POZIVA -PRILOG 8</vt:lpstr>
      <vt:lpstr>JEDNOSTAVNA NABAVA – SADRŽAJ DON/POZIVA -PRILOG 8</vt:lpstr>
      <vt:lpstr>NAJČEŠĆE POGREŠKE</vt:lpstr>
      <vt:lpstr>NAJČEŠĆE POGREŠKE</vt:lpstr>
      <vt:lpstr>NAJČEŠĆE POGREŠKE</vt:lpstr>
      <vt:lpstr>NAJČEŠĆE POGREŠKE</vt:lpstr>
      <vt:lpstr>NAJČEŠĆE POGREŠKE</vt:lpstr>
      <vt:lpstr>NAJČEŠĆE POGREŠKE</vt:lpstr>
      <vt:lpstr>NAJČEŠĆE POGREŠKE</vt:lpstr>
    </vt:vector>
  </TitlesOfParts>
  <Company>APPRRR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Božana Bešlić</dc:creator>
  <cp:lastModifiedBy>Maja Tadić Bubnjić</cp:lastModifiedBy>
  <cp:revision>897</cp:revision>
  <cp:lastPrinted>2021-03-18T12:55:33Z</cp:lastPrinted>
  <dcterms:created xsi:type="dcterms:W3CDTF">2017-12-08T15:22:43Z</dcterms:created>
  <dcterms:modified xsi:type="dcterms:W3CDTF">2025-01-27T08:44:18Z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0x010100540D08D2A0CC5C41AB82ED9D1F8647EC</vt:lpwstr>
  </property>
  <property fmtid="{D5CDD505-2E9C-101B-9397-08002B2CF9AE}" pid="3" name="_dlc_DocIdItemGuid">
    <vt:lpwstr>f200789b-a6cd-45b9-867a-42da364ae4f4</vt:lpwstr>
  </property>
</Properties>
</file>