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5" r:id="rId5"/>
  </p:sldMasterIdLst>
  <p:notesMasterIdLst>
    <p:notesMasterId r:id="rId32"/>
  </p:notesMasterIdLst>
  <p:handoutMasterIdLst>
    <p:handoutMasterId r:id="rId33"/>
  </p:handoutMasterIdLst>
  <p:sldIdLst>
    <p:sldId id="309" r:id="rId6"/>
    <p:sldId id="317" r:id="rId7"/>
    <p:sldId id="313" r:id="rId8"/>
    <p:sldId id="335" r:id="rId9"/>
    <p:sldId id="316" r:id="rId10"/>
    <p:sldId id="325" r:id="rId11"/>
    <p:sldId id="328" r:id="rId12"/>
    <p:sldId id="329" r:id="rId13"/>
    <p:sldId id="330" r:id="rId14"/>
    <p:sldId id="337" r:id="rId15"/>
    <p:sldId id="318" r:id="rId16"/>
    <p:sldId id="332" r:id="rId17"/>
    <p:sldId id="331" r:id="rId18"/>
    <p:sldId id="333" r:id="rId19"/>
    <p:sldId id="334" r:id="rId20"/>
    <p:sldId id="324" r:id="rId21"/>
    <p:sldId id="320" r:id="rId22"/>
    <p:sldId id="321" r:id="rId23"/>
    <p:sldId id="338" r:id="rId24"/>
    <p:sldId id="339" r:id="rId25"/>
    <p:sldId id="344" r:id="rId26"/>
    <p:sldId id="341" r:id="rId27"/>
    <p:sldId id="345" r:id="rId28"/>
    <p:sldId id="342" r:id="rId29"/>
    <p:sldId id="343" r:id="rId30"/>
    <p:sldId id="322" r:id="rId31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C9828"/>
    <a:srgbClr val="6B9F25"/>
    <a:srgbClr val="96BC33"/>
    <a:srgbClr val="FAC06A"/>
    <a:srgbClr val="5859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34" autoAdjust="0"/>
    <p:restoredTop sz="0" autoAdjust="0"/>
  </p:normalViewPr>
  <p:slideViewPr>
    <p:cSldViewPr snapToGrid="0">
      <p:cViewPr varScale="1">
        <p:scale>
          <a:sx n="109" d="100"/>
          <a:sy n="109" d="100"/>
        </p:scale>
        <p:origin x="614" y="8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34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viewProps" Target="viewProps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18F6F07-84E9-45BA-90BE-2B46894F7863}" type="doc">
      <dgm:prSet loTypeId="urn:microsoft.com/office/officeart/2005/8/layout/process1" loCatId="process" qsTypeId="urn:microsoft.com/office/officeart/2005/8/quickstyle/simple1" qsCatId="simple" csTypeId="urn:microsoft.com/office/officeart/2005/8/colors/colorful4" csCatId="colorful" phldr="1"/>
      <dgm:spPr/>
    </dgm:pt>
    <dgm:pt modelId="{41126B21-AAE7-405C-85C2-FE2557EA09B3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hr-HR" sz="1800" dirty="0"/>
            <a:t>OBJAVA NATJEČAJA</a:t>
          </a:r>
          <a:endParaRPr lang="en-US" sz="1800" dirty="0"/>
        </a:p>
      </dgm:t>
    </dgm:pt>
    <dgm:pt modelId="{7B66637F-CFE3-4AFB-B9F0-3FE472B10927}" type="parTrans" cxnId="{677B856A-AE7C-4EF9-88CD-DF7F64AE64EF}">
      <dgm:prSet/>
      <dgm:spPr/>
      <dgm:t>
        <a:bodyPr/>
        <a:lstStyle/>
        <a:p>
          <a:endParaRPr lang="en-US"/>
        </a:p>
      </dgm:t>
    </dgm:pt>
    <dgm:pt modelId="{59002AAB-6153-4DEB-816E-A707E9B11D52}" type="sibTrans" cxnId="{677B856A-AE7C-4EF9-88CD-DF7F64AE64EF}">
      <dgm:prSet/>
      <dgm:spPr>
        <a:solidFill>
          <a:srgbClr val="0070C0"/>
        </a:solidFill>
      </dgm:spPr>
      <dgm:t>
        <a:bodyPr/>
        <a:lstStyle/>
        <a:p>
          <a:endParaRPr lang="en-US" dirty="0"/>
        </a:p>
      </dgm:t>
    </dgm:pt>
    <dgm:pt modelId="{834D9BC1-28D9-4560-9E4A-89A030436D15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hr-HR" sz="1800" dirty="0"/>
            <a:t>POSTUPAK DODJELE POTPORE</a:t>
          </a:r>
          <a:endParaRPr lang="en-US" sz="1800" dirty="0"/>
        </a:p>
      </dgm:t>
    </dgm:pt>
    <dgm:pt modelId="{1A741E09-31B4-4E69-921A-F91111680E25}" type="parTrans" cxnId="{4AE38EC5-D3AA-4746-B1F1-33EB84E4DE3A}">
      <dgm:prSet/>
      <dgm:spPr/>
      <dgm:t>
        <a:bodyPr/>
        <a:lstStyle/>
        <a:p>
          <a:endParaRPr lang="en-US"/>
        </a:p>
      </dgm:t>
    </dgm:pt>
    <dgm:pt modelId="{AD917233-9A82-4BE2-A667-DE87E4B5A71F}" type="sibTrans" cxnId="{4AE38EC5-D3AA-4746-B1F1-33EB84E4DE3A}">
      <dgm:prSet/>
      <dgm:spPr>
        <a:solidFill>
          <a:srgbClr val="0070C0"/>
        </a:solidFill>
      </dgm:spPr>
      <dgm:t>
        <a:bodyPr/>
        <a:lstStyle/>
        <a:p>
          <a:endParaRPr lang="en-US" dirty="0"/>
        </a:p>
      </dgm:t>
    </dgm:pt>
    <dgm:pt modelId="{A7EE6395-4923-4DC4-9872-05D5B19BD589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hr-HR" sz="1800" dirty="0"/>
            <a:t>POSTUPAK PROVEDBE</a:t>
          </a:r>
        </a:p>
        <a:p>
          <a:r>
            <a:rPr lang="hr-HR" sz="1800" dirty="0"/>
            <a:t>PROJEKTA</a:t>
          </a:r>
          <a:endParaRPr lang="en-US" sz="1800" dirty="0"/>
        </a:p>
      </dgm:t>
    </dgm:pt>
    <dgm:pt modelId="{593C9707-C6AC-45FE-AAA5-39E00AF35939}" type="parTrans" cxnId="{C1DE941F-22A0-4F07-9FB4-461C388BA47B}">
      <dgm:prSet/>
      <dgm:spPr/>
      <dgm:t>
        <a:bodyPr/>
        <a:lstStyle/>
        <a:p>
          <a:endParaRPr lang="en-US"/>
        </a:p>
      </dgm:t>
    </dgm:pt>
    <dgm:pt modelId="{F84070C5-30AB-4575-996C-52C8AA704650}" type="sibTrans" cxnId="{C1DE941F-22A0-4F07-9FB4-461C388BA47B}">
      <dgm:prSet/>
      <dgm:spPr>
        <a:solidFill>
          <a:srgbClr val="0070C0"/>
        </a:solidFill>
      </dgm:spPr>
      <dgm:t>
        <a:bodyPr/>
        <a:lstStyle/>
        <a:p>
          <a:endParaRPr lang="en-US" dirty="0"/>
        </a:p>
      </dgm:t>
    </dgm:pt>
    <dgm:pt modelId="{326FBEA8-9B37-433F-A877-83FDF17FFDB3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hr-HR" sz="1800" dirty="0"/>
            <a:t>PETOGODIŠNJE RAZDOBLJE NAKON KONAČNE ISPLATE</a:t>
          </a:r>
          <a:endParaRPr lang="en-US" sz="1800" dirty="0"/>
        </a:p>
      </dgm:t>
    </dgm:pt>
    <dgm:pt modelId="{269D7047-7B67-4828-8201-DCA47F40BA8E}" type="parTrans" cxnId="{C6DD4D79-5DB5-4CB5-B67D-7DABD61FAA98}">
      <dgm:prSet/>
      <dgm:spPr/>
      <dgm:t>
        <a:bodyPr/>
        <a:lstStyle/>
        <a:p>
          <a:endParaRPr lang="en-US"/>
        </a:p>
      </dgm:t>
    </dgm:pt>
    <dgm:pt modelId="{313E9238-F259-40C5-9711-03620A4E9358}" type="sibTrans" cxnId="{C6DD4D79-5DB5-4CB5-B67D-7DABD61FAA98}">
      <dgm:prSet/>
      <dgm:spPr/>
      <dgm:t>
        <a:bodyPr/>
        <a:lstStyle/>
        <a:p>
          <a:endParaRPr lang="en-US"/>
        </a:p>
      </dgm:t>
    </dgm:pt>
    <dgm:pt modelId="{DC68960A-BD21-4612-8747-6E900B8A896E}" type="pres">
      <dgm:prSet presAssocID="{718F6F07-84E9-45BA-90BE-2B46894F7863}" presName="Name0" presStyleCnt="0">
        <dgm:presLayoutVars>
          <dgm:dir/>
          <dgm:resizeHandles val="exact"/>
        </dgm:presLayoutVars>
      </dgm:prSet>
      <dgm:spPr/>
    </dgm:pt>
    <dgm:pt modelId="{0B93BE83-281A-42A3-9329-2904CCDE6931}" type="pres">
      <dgm:prSet presAssocID="{41126B21-AAE7-405C-85C2-FE2557EA09B3}" presName="node" presStyleLbl="node1" presStyleIdx="0" presStyleCnt="4" custScaleX="185218" custScaleY="113886" custLinFactX="19550" custLinFactY="-12690" custLinFactNeighborX="100000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FDC718-BFAE-489A-AF53-3066182DC1B7}" type="pres">
      <dgm:prSet presAssocID="{59002AAB-6153-4DEB-816E-A707E9B11D52}" presName="sibTrans" presStyleLbl="sibTrans2D1" presStyleIdx="0" presStyleCnt="3" custLinFactNeighborX="25792" custLinFactNeighborY="17015"/>
      <dgm:spPr/>
      <dgm:t>
        <a:bodyPr/>
        <a:lstStyle/>
        <a:p>
          <a:endParaRPr lang="en-US"/>
        </a:p>
      </dgm:t>
    </dgm:pt>
    <dgm:pt modelId="{2BAB507C-16F4-4726-AAC5-5509E74C0213}" type="pres">
      <dgm:prSet presAssocID="{59002AAB-6153-4DEB-816E-A707E9B11D52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CEE71EBF-4AC5-4018-9429-5AA9A3DD6860}" type="pres">
      <dgm:prSet presAssocID="{834D9BC1-28D9-4560-9E4A-89A030436D15}" presName="node" presStyleLbl="node1" presStyleIdx="1" presStyleCnt="4" custScaleX="240707" custScaleY="172981" custLinFactX="3706" custLinFactNeighborX="100000" custLinFactNeighborY="8053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CED7B2A-A02E-482C-B06D-A29FD88B521A}" type="pres">
      <dgm:prSet presAssocID="{AD917233-9A82-4BE2-A667-DE87E4B5A71F}" presName="sibTrans" presStyleLbl="sibTrans2D1" presStyleIdx="1" presStyleCnt="3"/>
      <dgm:spPr/>
      <dgm:t>
        <a:bodyPr/>
        <a:lstStyle/>
        <a:p>
          <a:endParaRPr lang="en-US"/>
        </a:p>
      </dgm:t>
    </dgm:pt>
    <dgm:pt modelId="{1504FC7C-9830-413E-89FF-1509E8FB5D61}" type="pres">
      <dgm:prSet presAssocID="{AD917233-9A82-4BE2-A667-DE87E4B5A71F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D5BB090C-ADF2-41A7-87C5-4B449119E891}" type="pres">
      <dgm:prSet presAssocID="{A7EE6395-4923-4DC4-9872-05D5B19BD589}" presName="node" presStyleLbl="node1" presStyleIdx="2" presStyleCnt="4" custScaleX="214146" custScaleY="119386" custLinFactY="-24075" custLinFactNeighborX="-12895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56FF46D-5C9E-4EFD-BADC-5EF754D49930}" type="pres">
      <dgm:prSet presAssocID="{F84070C5-30AB-4575-996C-52C8AA704650}" presName="sibTrans" presStyleLbl="sibTrans2D1" presStyleIdx="2" presStyleCnt="3" custLinFactNeighborY="8658"/>
      <dgm:spPr/>
      <dgm:t>
        <a:bodyPr/>
        <a:lstStyle/>
        <a:p>
          <a:endParaRPr lang="en-US"/>
        </a:p>
      </dgm:t>
    </dgm:pt>
    <dgm:pt modelId="{38070314-EBC9-4CB5-9C0D-12E11EBFDE55}" type="pres">
      <dgm:prSet presAssocID="{F84070C5-30AB-4575-996C-52C8AA704650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B774FA76-005C-43C4-AC1C-77F4D3EA3EA7}" type="pres">
      <dgm:prSet presAssocID="{326FBEA8-9B37-433F-A877-83FDF17FFDB3}" presName="node" presStyleLbl="node1" presStyleIdx="3" presStyleCnt="4" custScaleX="231784" custScaleY="174030" custLinFactX="-23319" custLinFactNeighborX="-100000" custLinFactNeighborY="8044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4285CE0-9BB3-4C8B-83E0-85156C924B18}" type="presOf" srcId="{AD917233-9A82-4BE2-A667-DE87E4B5A71F}" destId="{1504FC7C-9830-413E-89FF-1509E8FB5D61}" srcOrd="1" destOrd="0" presId="urn:microsoft.com/office/officeart/2005/8/layout/process1"/>
    <dgm:cxn modelId="{9BA5DD26-5640-416E-95B0-86F47A91C9C1}" type="presOf" srcId="{41126B21-AAE7-405C-85C2-FE2557EA09B3}" destId="{0B93BE83-281A-42A3-9329-2904CCDE6931}" srcOrd="0" destOrd="0" presId="urn:microsoft.com/office/officeart/2005/8/layout/process1"/>
    <dgm:cxn modelId="{89DE20F0-3EFB-499A-9E52-28970B4E6B79}" type="presOf" srcId="{834D9BC1-28D9-4560-9E4A-89A030436D15}" destId="{CEE71EBF-4AC5-4018-9429-5AA9A3DD6860}" srcOrd="0" destOrd="0" presId="urn:microsoft.com/office/officeart/2005/8/layout/process1"/>
    <dgm:cxn modelId="{4AE38EC5-D3AA-4746-B1F1-33EB84E4DE3A}" srcId="{718F6F07-84E9-45BA-90BE-2B46894F7863}" destId="{834D9BC1-28D9-4560-9E4A-89A030436D15}" srcOrd="1" destOrd="0" parTransId="{1A741E09-31B4-4E69-921A-F91111680E25}" sibTransId="{AD917233-9A82-4BE2-A667-DE87E4B5A71F}"/>
    <dgm:cxn modelId="{464F8102-C36D-4CE4-A953-83A77A454A5F}" type="presOf" srcId="{AD917233-9A82-4BE2-A667-DE87E4B5A71F}" destId="{9CED7B2A-A02E-482C-B06D-A29FD88B521A}" srcOrd="0" destOrd="0" presId="urn:microsoft.com/office/officeart/2005/8/layout/process1"/>
    <dgm:cxn modelId="{5F65FA63-4E77-438E-BD6F-F1E095D1F157}" type="presOf" srcId="{326FBEA8-9B37-433F-A877-83FDF17FFDB3}" destId="{B774FA76-005C-43C4-AC1C-77F4D3EA3EA7}" srcOrd="0" destOrd="0" presId="urn:microsoft.com/office/officeart/2005/8/layout/process1"/>
    <dgm:cxn modelId="{6295F70F-3797-4699-8D52-6FF3ACF951D0}" type="presOf" srcId="{F84070C5-30AB-4575-996C-52C8AA704650}" destId="{C56FF46D-5C9E-4EFD-BADC-5EF754D49930}" srcOrd="0" destOrd="0" presId="urn:microsoft.com/office/officeart/2005/8/layout/process1"/>
    <dgm:cxn modelId="{677B856A-AE7C-4EF9-88CD-DF7F64AE64EF}" srcId="{718F6F07-84E9-45BA-90BE-2B46894F7863}" destId="{41126B21-AAE7-405C-85C2-FE2557EA09B3}" srcOrd="0" destOrd="0" parTransId="{7B66637F-CFE3-4AFB-B9F0-3FE472B10927}" sibTransId="{59002AAB-6153-4DEB-816E-A707E9B11D52}"/>
    <dgm:cxn modelId="{C1DE941F-22A0-4F07-9FB4-461C388BA47B}" srcId="{718F6F07-84E9-45BA-90BE-2B46894F7863}" destId="{A7EE6395-4923-4DC4-9872-05D5B19BD589}" srcOrd="2" destOrd="0" parTransId="{593C9707-C6AC-45FE-AAA5-39E00AF35939}" sibTransId="{F84070C5-30AB-4575-996C-52C8AA704650}"/>
    <dgm:cxn modelId="{3180A468-AEE2-4ABE-B0F7-FB4974AF6B16}" type="presOf" srcId="{718F6F07-84E9-45BA-90BE-2B46894F7863}" destId="{DC68960A-BD21-4612-8747-6E900B8A896E}" srcOrd="0" destOrd="0" presId="urn:microsoft.com/office/officeart/2005/8/layout/process1"/>
    <dgm:cxn modelId="{DC4DDA9D-55C2-4A39-B704-F5720811C3D4}" type="presOf" srcId="{F84070C5-30AB-4575-996C-52C8AA704650}" destId="{38070314-EBC9-4CB5-9C0D-12E11EBFDE55}" srcOrd="1" destOrd="0" presId="urn:microsoft.com/office/officeart/2005/8/layout/process1"/>
    <dgm:cxn modelId="{F20A445D-2D3B-403A-93A1-CC060C04A61F}" type="presOf" srcId="{59002AAB-6153-4DEB-816E-A707E9B11D52}" destId="{2BAB507C-16F4-4726-AAC5-5509E74C0213}" srcOrd="1" destOrd="0" presId="urn:microsoft.com/office/officeart/2005/8/layout/process1"/>
    <dgm:cxn modelId="{5C3BA12C-FB6E-470E-8B08-AF711BF56D00}" type="presOf" srcId="{A7EE6395-4923-4DC4-9872-05D5B19BD589}" destId="{D5BB090C-ADF2-41A7-87C5-4B449119E891}" srcOrd="0" destOrd="0" presId="urn:microsoft.com/office/officeart/2005/8/layout/process1"/>
    <dgm:cxn modelId="{8FFC6E5F-EB5C-4C83-B583-E93D8C8FD0E3}" type="presOf" srcId="{59002AAB-6153-4DEB-816E-A707E9B11D52}" destId="{ACFDC718-BFAE-489A-AF53-3066182DC1B7}" srcOrd="0" destOrd="0" presId="urn:microsoft.com/office/officeart/2005/8/layout/process1"/>
    <dgm:cxn modelId="{C6DD4D79-5DB5-4CB5-B67D-7DABD61FAA98}" srcId="{718F6F07-84E9-45BA-90BE-2B46894F7863}" destId="{326FBEA8-9B37-433F-A877-83FDF17FFDB3}" srcOrd="3" destOrd="0" parTransId="{269D7047-7B67-4828-8201-DCA47F40BA8E}" sibTransId="{313E9238-F259-40C5-9711-03620A4E9358}"/>
    <dgm:cxn modelId="{9CC97073-4CF4-43AC-9ABE-42B62ECBAAA9}" type="presParOf" srcId="{DC68960A-BD21-4612-8747-6E900B8A896E}" destId="{0B93BE83-281A-42A3-9329-2904CCDE6931}" srcOrd="0" destOrd="0" presId="urn:microsoft.com/office/officeart/2005/8/layout/process1"/>
    <dgm:cxn modelId="{CF32A99D-CD98-4C20-A2F9-7E943FBD17A0}" type="presParOf" srcId="{DC68960A-BD21-4612-8747-6E900B8A896E}" destId="{ACFDC718-BFAE-489A-AF53-3066182DC1B7}" srcOrd="1" destOrd="0" presId="urn:microsoft.com/office/officeart/2005/8/layout/process1"/>
    <dgm:cxn modelId="{B192DA62-09B0-444F-B7BA-7B41B14B0BCF}" type="presParOf" srcId="{ACFDC718-BFAE-489A-AF53-3066182DC1B7}" destId="{2BAB507C-16F4-4726-AAC5-5509E74C0213}" srcOrd="0" destOrd="0" presId="urn:microsoft.com/office/officeart/2005/8/layout/process1"/>
    <dgm:cxn modelId="{1F070A5D-1981-4288-A4FB-B4D5361E8BDE}" type="presParOf" srcId="{DC68960A-BD21-4612-8747-6E900B8A896E}" destId="{CEE71EBF-4AC5-4018-9429-5AA9A3DD6860}" srcOrd="2" destOrd="0" presId="urn:microsoft.com/office/officeart/2005/8/layout/process1"/>
    <dgm:cxn modelId="{1D932A4D-DA1D-4750-9BD4-8533AD8E33E1}" type="presParOf" srcId="{DC68960A-BD21-4612-8747-6E900B8A896E}" destId="{9CED7B2A-A02E-482C-B06D-A29FD88B521A}" srcOrd="3" destOrd="0" presId="urn:microsoft.com/office/officeart/2005/8/layout/process1"/>
    <dgm:cxn modelId="{79BBB120-C63A-4FFC-AAA3-4D5A02801B58}" type="presParOf" srcId="{9CED7B2A-A02E-482C-B06D-A29FD88B521A}" destId="{1504FC7C-9830-413E-89FF-1509E8FB5D61}" srcOrd="0" destOrd="0" presId="urn:microsoft.com/office/officeart/2005/8/layout/process1"/>
    <dgm:cxn modelId="{AEFF363A-9C7A-4E85-8B85-D02C94FE2E27}" type="presParOf" srcId="{DC68960A-BD21-4612-8747-6E900B8A896E}" destId="{D5BB090C-ADF2-41A7-87C5-4B449119E891}" srcOrd="4" destOrd="0" presId="urn:microsoft.com/office/officeart/2005/8/layout/process1"/>
    <dgm:cxn modelId="{A145CA60-9249-4181-9B6C-D1D310601996}" type="presParOf" srcId="{DC68960A-BD21-4612-8747-6E900B8A896E}" destId="{C56FF46D-5C9E-4EFD-BADC-5EF754D49930}" srcOrd="5" destOrd="0" presId="urn:microsoft.com/office/officeart/2005/8/layout/process1"/>
    <dgm:cxn modelId="{CA03E737-06EF-4992-8C06-4640CE82D11F}" type="presParOf" srcId="{C56FF46D-5C9E-4EFD-BADC-5EF754D49930}" destId="{38070314-EBC9-4CB5-9C0D-12E11EBFDE55}" srcOrd="0" destOrd="0" presId="urn:microsoft.com/office/officeart/2005/8/layout/process1"/>
    <dgm:cxn modelId="{FED5F476-5350-41C7-A554-E1A9F9376A10}" type="presParOf" srcId="{DC68960A-BD21-4612-8747-6E900B8A896E}" destId="{B774FA76-005C-43C4-AC1C-77F4D3EA3EA7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93BE83-281A-42A3-9329-2904CCDE6931}">
      <dsp:nvSpPr>
        <dsp:cNvPr id="0" name=""/>
        <dsp:cNvSpPr/>
      </dsp:nvSpPr>
      <dsp:spPr>
        <a:xfrm>
          <a:off x="730234" y="811371"/>
          <a:ext cx="2232161" cy="900585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800" kern="1200" dirty="0"/>
            <a:t>OBJAVA NATJEČAJA</a:t>
          </a:r>
          <a:endParaRPr lang="en-US" sz="1800" kern="1200" dirty="0"/>
        </a:p>
      </dsp:txBody>
      <dsp:txXfrm>
        <a:off x="756611" y="837748"/>
        <a:ext cx="2179407" cy="847831"/>
      </dsp:txXfrm>
    </dsp:sp>
    <dsp:sp modelId="{ACFDC718-BFAE-489A-AF53-3066182DC1B7}">
      <dsp:nvSpPr>
        <dsp:cNvPr id="0" name=""/>
        <dsp:cNvSpPr/>
      </dsp:nvSpPr>
      <dsp:spPr>
        <a:xfrm rot="1688018">
          <a:off x="2960553" y="1816155"/>
          <a:ext cx="442582" cy="298878"/>
        </a:xfrm>
        <a:prstGeom prst="rightArrow">
          <a:avLst>
            <a:gd name="adj1" fmla="val 60000"/>
            <a:gd name="adj2" fmla="val 50000"/>
          </a:avLst>
        </a:prstGeom>
        <a:solidFill>
          <a:srgbClr val="0070C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 dirty="0"/>
        </a:p>
      </dsp:txBody>
      <dsp:txXfrm>
        <a:off x="2965850" y="1854792"/>
        <a:ext cx="352919" cy="179326"/>
      </dsp:txXfrm>
    </dsp:sp>
    <dsp:sp modelId="{CEE71EBF-4AC5-4018-9429-5AA9A3DD6860}">
      <dsp:nvSpPr>
        <dsp:cNvPr id="0" name=""/>
        <dsp:cNvSpPr/>
      </dsp:nvSpPr>
      <dsp:spPr>
        <a:xfrm>
          <a:off x="3253513" y="2105712"/>
          <a:ext cx="2900889" cy="1367895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800" kern="1200" dirty="0"/>
            <a:t>POSTUPAK DODJELE POTPORE</a:t>
          </a:r>
          <a:endParaRPr lang="en-US" sz="1800" kern="1200" dirty="0"/>
        </a:p>
      </dsp:txBody>
      <dsp:txXfrm>
        <a:off x="3293577" y="2145776"/>
        <a:ext cx="2820761" cy="1287767"/>
      </dsp:txXfrm>
    </dsp:sp>
    <dsp:sp modelId="{9CED7B2A-A02E-482C-B06D-A29FD88B521A}">
      <dsp:nvSpPr>
        <dsp:cNvPr id="0" name=""/>
        <dsp:cNvSpPr/>
      </dsp:nvSpPr>
      <dsp:spPr>
        <a:xfrm rot="19706302">
          <a:off x="5970807" y="1718323"/>
          <a:ext cx="467852" cy="298878"/>
        </a:xfrm>
        <a:prstGeom prst="rightArrow">
          <a:avLst>
            <a:gd name="adj1" fmla="val 60000"/>
            <a:gd name="adj2" fmla="val 50000"/>
          </a:avLst>
        </a:prstGeom>
        <a:solidFill>
          <a:srgbClr val="0070C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 dirty="0"/>
        </a:p>
      </dsp:txBody>
      <dsp:txXfrm>
        <a:off x="5977439" y="1801564"/>
        <a:ext cx="378189" cy="179326"/>
      </dsp:txXfrm>
    </dsp:sp>
    <dsp:sp modelId="{D5BB090C-ADF2-41A7-87C5-4B449119E891}">
      <dsp:nvSpPr>
        <dsp:cNvPr id="0" name=""/>
        <dsp:cNvSpPr/>
      </dsp:nvSpPr>
      <dsp:spPr>
        <a:xfrm>
          <a:off x="6047578" y="699595"/>
          <a:ext cx="2580788" cy="944077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800" kern="1200" dirty="0"/>
            <a:t>POSTUPAK PROVEDBE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800" kern="1200" dirty="0"/>
            <a:t>PROJEKTA</a:t>
          </a:r>
          <a:endParaRPr lang="en-US" sz="1800" kern="1200" dirty="0"/>
        </a:p>
      </dsp:txBody>
      <dsp:txXfrm>
        <a:off x="6075229" y="727246"/>
        <a:ext cx="2525486" cy="888775"/>
      </dsp:txXfrm>
    </dsp:sp>
    <dsp:sp modelId="{C56FF46D-5C9E-4EFD-BADC-5EF754D49930}">
      <dsp:nvSpPr>
        <dsp:cNvPr id="0" name=""/>
        <dsp:cNvSpPr/>
      </dsp:nvSpPr>
      <dsp:spPr>
        <a:xfrm rot="1994121">
          <a:off x="8196625" y="1755562"/>
          <a:ext cx="442107" cy="298878"/>
        </a:xfrm>
        <a:prstGeom prst="rightArrow">
          <a:avLst>
            <a:gd name="adj1" fmla="val 60000"/>
            <a:gd name="adj2" fmla="val 50000"/>
          </a:avLst>
        </a:prstGeom>
        <a:solidFill>
          <a:srgbClr val="0070C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 dirty="0"/>
        </a:p>
      </dsp:txBody>
      <dsp:txXfrm>
        <a:off x="8203958" y="1790767"/>
        <a:ext cx="352444" cy="179326"/>
      </dsp:txXfrm>
    </dsp:sp>
    <dsp:sp modelId="{B774FA76-005C-43C4-AC1C-77F4D3EA3EA7}">
      <dsp:nvSpPr>
        <dsp:cNvPr id="0" name=""/>
        <dsp:cNvSpPr/>
      </dsp:nvSpPr>
      <dsp:spPr>
        <a:xfrm>
          <a:off x="8409499" y="2100861"/>
          <a:ext cx="2793353" cy="1376190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800" kern="1200" dirty="0"/>
            <a:t>PETOGODIŠNJE RAZDOBLJE NAKON KONAČNE ISPLATE</a:t>
          </a:r>
          <a:endParaRPr lang="en-US" sz="1800" kern="1200" dirty="0"/>
        </a:p>
      </dsp:txBody>
      <dsp:txXfrm>
        <a:off x="8449806" y="2141168"/>
        <a:ext cx="2712739" cy="12955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726B1C-3704-45A5-9B41-EE47BC5EC95F}" type="datetimeFigureOut">
              <a:rPr lang="hr-HR" smtClean="0"/>
              <a:t>12.1.2025.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710233-A64C-4C35-B976-72824AF9375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332162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8F8B5C-0C8E-4574-B32D-4ACC52531B20}" type="datetimeFigureOut">
              <a:rPr lang="hr-HR" smtClean="0"/>
              <a:t>12.1.2025.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B67284-6ABE-4C6C-A592-8A7C0CC75C2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1536333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B67284-6ABE-4C6C-A592-8A7C0CC75C23}" type="slidenum">
              <a:rPr lang="hr-HR" smtClean="0"/>
              <a:t>1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2387741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B67284-6ABE-4C6C-A592-8A7C0CC75C23}" type="slidenum">
              <a:rPr lang="hr-HR" smtClean="0"/>
              <a:t>10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522786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B67284-6ABE-4C6C-A592-8A7C0CC75C23}" type="slidenum">
              <a:rPr lang="hr-HR" smtClean="0"/>
              <a:t>11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499045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B67284-6ABE-4C6C-A592-8A7C0CC75C23}" type="slidenum">
              <a:rPr lang="hr-HR" smtClean="0"/>
              <a:t>12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968719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B67284-6ABE-4C6C-A592-8A7C0CC75C23}" type="slidenum">
              <a:rPr lang="hr-HR" smtClean="0"/>
              <a:t>13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943717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B67284-6ABE-4C6C-A592-8A7C0CC75C23}" type="slidenum">
              <a:rPr lang="hr-HR" smtClean="0"/>
              <a:t>14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919196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B67284-6ABE-4C6C-A592-8A7C0CC75C23}" type="slidenum">
              <a:rPr lang="hr-HR" smtClean="0"/>
              <a:t>15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88105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B67284-6ABE-4C6C-A592-8A7C0CC75C23}" type="slidenum">
              <a:rPr lang="hr-HR" smtClean="0"/>
              <a:t>16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903640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B67284-6ABE-4C6C-A592-8A7C0CC75C23}" type="slidenum">
              <a:rPr lang="hr-HR" smtClean="0"/>
              <a:t>17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320960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B67284-6ABE-4C6C-A592-8A7C0CC75C23}" type="slidenum">
              <a:rPr lang="hr-HR" smtClean="0"/>
              <a:t>18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3255600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B67284-6ABE-4C6C-A592-8A7C0CC75C23}" type="slidenum">
              <a:rPr lang="hr-HR" smtClean="0"/>
              <a:t>19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90265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B67284-6ABE-4C6C-A592-8A7C0CC75C23}" type="slidenum">
              <a:rPr lang="hr-HR" smtClean="0"/>
              <a:t>2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7571404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B67284-6ABE-4C6C-A592-8A7C0CC75C23}" type="slidenum">
              <a:rPr lang="hr-HR" smtClean="0"/>
              <a:t>20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45433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B67284-6ABE-4C6C-A592-8A7C0CC75C23}" type="slidenum">
              <a:rPr lang="hr-HR" smtClean="0"/>
              <a:t>21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9573764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B67284-6ABE-4C6C-A592-8A7C0CC75C23}" type="slidenum">
              <a:rPr lang="hr-HR" smtClean="0"/>
              <a:t>22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173638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B67284-6ABE-4C6C-A592-8A7C0CC75C23}" type="slidenum">
              <a:rPr lang="hr-HR" smtClean="0"/>
              <a:t>23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3680177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B67284-6ABE-4C6C-A592-8A7C0CC75C23}" type="slidenum">
              <a:rPr lang="hr-HR" smtClean="0"/>
              <a:t>24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3733798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B67284-6ABE-4C6C-A592-8A7C0CC75C23}" type="slidenum">
              <a:rPr lang="hr-HR" smtClean="0"/>
              <a:t>25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6743386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B67284-6ABE-4C6C-A592-8A7C0CC75C23}" type="slidenum">
              <a:rPr lang="hr-HR" smtClean="0"/>
              <a:t>26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295051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B67284-6ABE-4C6C-A592-8A7C0CC75C23}" type="slidenum">
              <a:rPr lang="hr-HR" smtClean="0"/>
              <a:t>3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8038078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B67284-6ABE-4C6C-A592-8A7C0CC75C23}" type="slidenum">
              <a:rPr lang="hr-HR" smtClean="0"/>
              <a:t>4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3482848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B67284-6ABE-4C6C-A592-8A7C0CC75C23}" type="slidenum">
              <a:rPr lang="hr-HR" smtClean="0"/>
              <a:t>5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7692998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B67284-6ABE-4C6C-A592-8A7C0CC75C23}" type="slidenum">
              <a:rPr lang="hr-HR" smtClean="0"/>
              <a:t>6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2748127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B67284-6ABE-4C6C-A592-8A7C0CC75C23}" type="slidenum">
              <a:rPr lang="hr-HR" smtClean="0"/>
              <a:t>7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454144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B67284-6ABE-4C6C-A592-8A7C0CC75C23}" type="slidenum">
              <a:rPr lang="hr-HR" smtClean="0"/>
              <a:t>8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472774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B67284-6ABE-4C6C-A592-8A7C0CC75C23}" type="slidenum">
              <a:rPr lang="hr-HR" smtClean="0"/>
              <a:t>9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802919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12" y="5257800"/>
            <a:ext cx="2350013" cy="1170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4336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13A0C-3612-4ECC-8C30-362E3DB22A98}" type="datetimeFigureOut">
              <a:rPr lang="hr-HR" smtClean="0"/>
              <a:t>12.1.2025.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1E7A-ADD3-4414-AAC2-FE38138BF40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351371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13A0C-3612-4ECC-8C30-362E3DB22A98}" type="datetimeFigureOut">
              <a:rPr lang="hr-HR" smtClean="0"/>
              <a:t>12.1.2025.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1E7A-ADD3-4414-AAC2-FE38138BF40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604495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12192000" cy="1268963"/>
          </a:xfrm>
          <a:prstGeom prst="rect">
            <a:avLst/>
          </a:prstGeom>
          <a:solidFill>
            <a:srgbClr val="96B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5902" y="242596"/>
            <a:ext cx="11523306" cy="811764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hr-HR" dirty="0"/>
              <a:t>Hvala na pažnji!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0167" y="6213724"/>
            <a:ext cx="4071833" cy="540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02" y="6124060"/>
            <a:ext cx="478537" cy="719329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 userDrawn="1"/>
        </p:nvSpPr>
        <p:spPr>
          <a:xfrm>
            <a:off x="7557796" y="1778014"/>
            <a:ext cx="4222666" cy="3905250"/>
          </a:xfrm>
          <a:prstGeom prst="rect">
            <a:avLst/>
          </a:prstGeom>
          <a:solidFill>
            <a:srgbClr val="96BC33"/>
          </a:solidFill>
        </p:spPr>
        <p:txBody>
          <a:bodyPr vert="horz" lIns="360000" tIns="45720" rIns="432000" bIns="45720" rtlCol="0" anchor="ctr">
            <a:normAutofit fontScale="62500" lnSpcReduction="20000"/>
          </a:bodyPr>
          <a:lstStyle>
            <a:lvl1pPr marL="269875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1463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hr-HR" b="1" cap="all" dirty="0">
                <a:solidFill>
                  <a:schemeClr val="bg1"/>
                </a:solidFill>
              </a:rPr>
              <a:t>Agencija za plaćanja u poljoprivredi, ribarstvu i ruralnom razvoju  </a:t>
            </a:r>
          </a:p>
          <a:p>
            <a:pPr marL="271463">
              <a:lnSpc>
                <a:spcPct val="120000"/>
              </a:lnSpc>
              <a:buFont typeface="Arial" panose="020B0604020202020204" pitchFamily="34" charset="0"/>
              <a:buNone/>
            </a:pPr>
            <a:endParaRPr lang="hr-HR" sz="1400" dirty="0">
              <a:solidFill>
                <a:schemeClr val="bg1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hr-HR" sz="2600" dirty="0">
                <a:solidFill>
                  <a:schemeClr val="bg1"/>
                </a:solidFill>
              </a:rPr>
              <a:t>Ulica grada Vukovara 269d</a:t>
            </a:r>
          </a:p>
          <a:p>
            <a:pPr>
              <a:buFont typeface="Arial" panose="020B0604020202020204" pitchFamily="34" charset="0"/>
              <a:buNone/>
            </a:pPr>
            <a:r>
              <a:rPr lang="hr-HR" sz="2600" dirty="0">
                <a:solidFill>
                  <a:schemeClr val="bg1"/>
                </a:solidFill>
              </a:rPr>
              <a:t>10 000 Zagreb</a:t>
            </a:r>
          </a:p>
          <a:p>
            <a:endParaRPr lang="hr-HR" sz="1400" dirty="0">
              <a:solidFill>
                <a:schemeClr val="bg1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hr-HR" sz="2600" dirty="0">
                <a:solidFill>
                  <a:schemeClr val="bg1"/>
                </a:solidFill>
              </a:rPr>
              <a:t>+385 1 6002 700 (centrala) </a:t>
            </a:r>
          </a:p>
          <a:p>
            <a:pPr>
              <a:buFont typeface="Arial" panose="020B0604020202020204" pitchFamily="34" charset="0"/>
              <a:buNone/>
            </a:pPr>
            <a:r>
              <a:rPr lang="hr-HR" sz="2600" dirty="0">
                <a:solidFill>
                  <a:schemeClr val="bg1"/>
                </a:solidFill>
              </a:rPr>
              <a:t>+385 1 6002 742 (informiranje</a:t>
            </a:r>
            <a:r>
              <a:rPr lang="hr-HR" dirty="0">
                <a:solidFill>
                  <a:schemeClr val="bg1"/>
                </a:solidFill>
              </a:rPr>
              <a:t>)</a:t>
            </a:r>
          </a:p>
          <a:p>
            <a:endParaRPr lang="hr-HR" sz="1400" dirty="0">
              <a:solidFill>
                <a:schemeClr val="bg1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hr-HR" sz="2600" dirty="0">
                <a:solidFill>
                  <a:schemeClr val="bg1"/>
                </a:solidFill>
              </a:rPr>
              <a:t>www.apprrr.hr</a:t>
            </a:r>
          </a:p>
          <a:p>
            <a:pPr>
              <a:buFont typeface="Arial" panose="020B0604020202020204" pitchFamily="34" charset="0"/>
              <a:buNone/>
            </a:pPr>
            <a:r>
              <a:rPr lang="hr-HR" sz="2600" dirty="0">
                <a:solidFill>
                  <a:schemeClr val="bg1"/>
                </a:solidFill>
              </a:rPr>
              <a:t>info@apprrr.hr</a:t>
            </a:r>
          </a:p>
        </p:txBody>
      </p:sp>
      <p:pic>
        <p:nvPicPr>
          <p:cNvPr id="9" name="Content Placeholder 3"/>
          <p:cNvPicPr>
            <a:picLocks noChangeAspect="1"/>
          </p:cNvPicPr>
          <p:nvPr userDrawn="1"/>
        </p:nvPicPr>
        <p:blipFill rotWithShape="1">
          <a:blip r:embed="rId4"/>
          <a:srcRect r="6389"/>
          <a:stretch/>
        </p:blipFill>
        <p:spPr>
          <a:xfrm>
            <a:off x="478537" y="1743886"/>
            <a:ext cx="5929438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929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1/12/2025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12192000" cy="1268963"/>
          </a:xfrm>
          <a:prstGeom prst="rect">
            <a:avLst/>
          </a:prstGeom>
          <a:solidFill>
            <a:srgbClr val="96B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0167" y="6195062"/>
            <a:ext cx="4071833" cy="540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198" y="6105398"/>
            <a:ext cx="478537" cy="71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693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13A0C-3612-4ECC-8C30-362E3DB22A98}" type="datetimeFigureOut">
              <a:rPr lang="hr-HR" smtClean="0"/>
              <a:t>12.1.2025.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1E7A-ADD3-4414-AAC2-FE38138BF40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56987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13A0C-3612-4ECC-8C30-362E3DB22A98}" type="datetimeFigureOut">
              <a:rPr lang="hr-HR" smtClean="0"/>
              <a:t>12.1.2025.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1E7A-ADD3-4414-AAC2-FE38138BF40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64256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13A0C-3612-4ECC-8C30-362E3DB22A98}" type="datetimeFigureOut">
              <a:rPr lang="hr-HR" smtClean="0"/>
              <a:t>12.1.2025.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1E7A-ADD3-4414-AAC2-FE38138BF40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90982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13A0C-3612-4ECC-8C30-362E3DB22A98}" type="datetimeFigureOut">
              <a:rPr lang="hr-HR" smtClean="0"/>
              <a:t>12.1.2025.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1E7A-ADD3-4414-AAC2-FE38138BF40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893968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13A0C-3612-4ECC-8C30-362E3DB22A98}" type="datetimeFigureOut">
              <a:rPr lang="hr-HR" smtClean="0"/>
              <a:t>12.1.2025.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1E7A-ADD3-4414-AAC2-FE38138BF40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1070448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13A0C-3612-4ECC-8C30-362E3DB22A98}" type="datetimeFigureOut">
              <a:rPr lang="hr-HR" smtClean="0"/>
              <a:t>12.1.2025.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1E7A-ADD3-4414-AAC2-FE38138BF40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068197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13A0C-3612-4ECC-8C30-362E3DB22A98}" type="datetimeFigureOut">
              <a:rPr lang="hr-HR" smtClean="0"/>
              <a:t>12.1.2025.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1E7A-ADD3-4414-AAC2-FE38138BF40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4797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B13A0C-3612-4ECC-8C30-362E3DB22A98}" type="datetimeFigureOut">
              <a:rPr lang="hr-HR" smtClean="0"/>
              <a:t>12.1.2025.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51E7A-ADD3-4414-AAC2-FE38138BF40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47737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  <p:sldLayoutId id="214748367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5.jp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hyperlink" Target="file://sharepoint/sirr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0" y="129396"/>
            <a:ext cx="12192000" cy="2510213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9" name="Rounded Rectangle 8"/>
          <p:cNvSpPr/>
          <p:nvPr/>
        </p:nvSpPr>
        <p:spPr>
          <a:xfrm>
            <a:off x="1679065" y="1750787"/>
            <a:ext cx="10225033" cy="328361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2009421" y="2298759"/>
            <a:ext cx="9409044" cy="2312202"/>
          </a:xfr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hr-HR" b="1" dirty="0"/>
              <a:t>INTERVENCIJA 74.01.</a:t>
            </a:r>
            <a:br>
              <a:rPr lang="hr-HR" b="1" dirty="0"/>
            </a:br>
            <a:r>
              <a:rPr lang="hr-HR" b="1" dirty="0"/>
              <a:t>Potpora za sustave javnog navodnjavanja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7730" y="5486400"/>
            <a:ext cx="3040781" cy="933309"/>
          </a:xfrm>
          <a:prstGeom prst="rect">
            <a:avLst/>
          </a:prstGeom>
        </p:spPr>
      </p:pic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790222" y="847676"/>
            <a:ext cx="9144000" cy="903111"/>
          </a:xfrm>
        </p:spPr>
        <p:txBody>
          <a:bodyPr>
            <a:normAutofit/>
          </a:bodyPr>
          <a:lstStyle/>
          <a:p>
            <a:pPr algn="l"/>
            <a:r>
              <a:rPr lang="hr-HR" sz="2800" dirty="0">
                <a:solidFill>
                  <a:schemeClr val="bg1"/>
                </a:solidFill>
              </a:rPr>
              <a:t>Strateški plan Zajedničke poljoprivredne politike Republike Hrvatske 2023.-2027.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772719" y="5711954"/>
            <a:ext cx="1447855" cy="451109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600" dirty="0"/>
              <a:t>Siječanj 2025.</a:t>
            </a:r>
          </a:p>
        </p:txBody>
      </p:sp>
    </p:spTree>
    <p:extLst>
      <p:ext uri="{BB962C8B-B14F-4D97-AF65-F5344CB8AC3E}">
        <p14:creationId xmlns:p14="http://schemas.microsoft.com/office/powerpoint/2010/main" val="19276479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0" y="0"/>
            <a:ext cx="12192000" cy="5097996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hr-HR" sz="36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819" y="5317066"/>
            <a:ext cx="3040781" cy="933309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3934836" y="88892"/>
            <a:ext cx="3454400" cy="666348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/>
              <a:t>POSTUPAK DODJELE POTPORE</a:t>
            </a:r>
          </a:p>
          <a:p>
            <a:pPr algn="ctr"/>
            <a:r>
              <a:rPr lang="hr-HR" dirty="0"/>
              <a:t>ZP1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130922" y="894882"/>
            <a:ext cx="4812233" cy="1767088"/>
            <a:chOff x="467361" y="1566403"/>
            <a:chExt cx="4812233" cy="1942115"/>
          </a:xfrm>
        </p:grpSpPr>
        <p:sp>
          <p:nvSpPr>
            <p:cNvPr id="3" name="Rounded Rectangle 2"/>
            <p:cNvSpPr/>
            <p:nvPr/>
          </p:nvSpPr>
          <p:spPr>
            <a:xfrm>
              <a:off x="862650" y="1566403"/>
              <a:ext cx="3878683" cy="1157915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hr-HR" dirty="0"/>
                <a:t>Podnošenje i zaprimanje PRVOG DIJELA zahtjeva za </a:t>
              </a:r>
              <a:r>
                <a:rPr lang="hr-HR" dirty="0" smtClean="0"/>
                <a:t>potporu - ZP1</a:t>
              </a:r>
              <a:endParaRPr lang="hr-HR" dirty="0"/>
            </a:p>
          </p:txBody>
        </p:sp>
        <p:sp>
          <p:nvSpPr>
            <p:cNvPr id="4" name="Rounded Rectangle 3"/>
            <p:cNvSpPr/>
            <p:nvPr/>
          </p:nvSpPr>
          <p:spPr>
            <a:xfrm>
              <a:off x="467361" y="2526557"/>
              <a:ext cx="2404375" cy="981961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hr-HR" dirty="0"/>
                <a:t>Evidencija korisnika</a:t>
              </a:r>
            </a:p>
            <a:p>
              <a:pPr algn="ctr"/>
              <a:r>
                <a:rPr lang="hr-HR" dirty="0"/>
                <a:t>- upis/ažuriranje podataka (prvo)</a:t>
              </a:r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3019170" y="2510410"/>
              <a:ext cx="2260424" cy="99038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hr-HR" dirty="0"/>
                <a:t>Elektroničko podnošenje zahtjeva</a:t>
              </a:r>
              <a:endParaRPr lang="en-US" dirty="0"/>
            </a:p>
            <a:p>
              <a:pPr algn="ctr"/>
              <a:r>
                <a:rPr lang="en-US" b="1" dirty="0">
                  <a:solidFill>
                    <a:srgbClr val="FF0000"/>
                  </a:solidFill>
                </a:rPr>
                <a:t>NOVO!</a:t>
              </a:r>
              <a:endParaRPr lang="hr-HR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5125259" y="879246"/>
            <a:ext cx="2424293" cy="1754587"/>
            <a:chOff x="4995372" y="76953"/>
            <a:chExt cx="2424293" cy="1754587"/>
          </a:xfrm>
        </p:grpSpPr>
        <p:sp>
          <p:nvSpPr>
            <p:cNvPr id="18" name="Rounded Rectangle 17"/>
            <p:cNvSpPr/>
            <p:nvPr/>
          </p:nvSpPr>
          <p:spPr>
            <a:xfrm>
              <a:off x="4995372" y="76953"/>
              <a:ext cx="2424293" cy="1141261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hr-HR" dirty="0"/>
            </a:p>
            <a:p>
              <a:pPr algn="ctr"/>
              <a:r>
                <a:rPr lang="hr-HR" dirty="0"/>
                <a:t>Rangiranje</a:t>
              </a: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5203393" y="930416"/>
              <a:ext cx="2153356" cy="901124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hr-HR" dirty="0"/>
                <a:t>Inicijalna </a:t>
              </a:r>
              <a:r>
                <a:rPr lang="hr-HR" dirty="0" smtClean="0"/>
                <a:t>rang-lista</a:t>
              </a:r>
              <a:endParaRPr lang="hr-HR" dirty="0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7942935" y="88893"/>
            <a:ext cx="3844863" cy="3910908"/>
            <a:chOff x="7751179" y="288204"/>
            <a:chExt cx="3844863" cy="3790071"/>
          </a:xfrm>
        </p:grpSpPr>
        <p:sp>
          <p:nvSpPr>
            <p:cNvPr id="21" name="Rounded Rectangle 20"/>
            <p:cNvSpPr/>
            <p:nvPr/>
          </p:nvSpPr>
          <p:spPr>
            <a:xfrm>
              <a:off x="7907392" y="288204"/>
              <a:ext cx="3688650" cy="3790071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hr-HR" dirty="0"/>
                <a:t>Administrativna kontrola prvog dijela zahtjeva za potporu </a:t>
              </a:r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7751180" y="1093526"/>
              <a:ext cx="1537442" cy="654756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hr-HR" dirty="0"/>
                <a:t>Prihvatljivost korisnika</a:t>
              </a:r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7751180" y="1897671"/>
              <a:ext cx="1559082" cy="644382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hr-HR" dirty="0"/>
                <a:t>Prihvatljivost</a:t>
              </a:r>
            </a:p>
            <a:p>
              <a:r>
                <a:rPr lang="hr-HR" dirty="0"/>
                <a:t>projekta</a:t>
              </a:r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7751179" y="2694368"/>
              <a:ext cx="1559083" cy="564444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hr-HR" dirty="0"/>
                <a:t>Prihvatljivost troškova</a:t>
              </a:r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7751179" y="3389552"/>
              <a:ext cx="1537443" cy="572645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hr-HR" dirty="0"/>
                <a:t>Kriteriji odabira</a:t>
              </a:r>
            </a:p>
          </p:txBody>
        </p:sp>
      </p:grpSp>
      <p:sp>
        <p:nvSpPr>
          <p:cNvPr id="29" name="Rounded Rectangle 28"/>
          <p:cNvSpPr/>
          <p:nvPr/>
        </p:nvSpPr>
        <p:spPr>
          <a:xfrm>
            <a:off x="1653317" y="3954853"/>
            <a:ext cx="1656971" cy="982177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hr-HR" sz="2000" b="1" dirty="0"/>
              <a:t>Ugovor o financiranju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6177956" y="3999800"/>
            <a:ext cx="1846427" cy="864709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/>
              <a:t> </a:t>
            </a:r>
            <a:r>
              <a:rPr lang="hr-HR" sz="1600" dirty="0"/>
              <a:t>Odluka o rezultatu administrativne kontrole</a:t>
            </a: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64B7D1D1-82B5-8197-DB4C-4A7A99B81DB5}"/>
              </a:ext>
            </a:extLst>
          </p:cNvPr>
          <p:cNvSpPr/>
          <p:nvPr/>
        </p:nvSpPr>
        <p:spPr>
          <a:xfrm>
            <a:off x="4404894" y="1318609"/>
            <a:ext cx="720364" cy="289315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9208981-BAD2-572E-16DF-87613E1316F6}"/>
              </a:ext>
            </a:extLst>
          </p:cNvPr>
          <p:cNvSpPr/>
          <p:nvPr/>
        </p:nvSpPr>
        <p:spPr>
          <a:xfrm rot="19502351">
            <a:off x="7451501" y="560703"/>
            <a:ext cx="696023" cy="314602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D706D1E2-393E-F58C-B32E-45E1FDDEA149}"/>
              </a:ext>
            </a:extLst>
          </p:cNvPr>
          <p:cNvSpPr/>
          <p:nvPr/>
        </p:nvSpPr>
        <p:spPr>
          <a:xfrm>
            <a:off x="3872695" y="3779709"/>
            <a:ext cx="1745552" cy="1318287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/>
              <a:t>Iznad praga dostatnosti sredstava</a:t>
            </a:r>
          </a:p>
        </p:txBody>
      </p:sp>
      <p:sp>
        <p:nvSpPr>
          <p:cNvPr id="31" name="Arrow: Down 30">
            <a:extLst>
              <a:ext uri="{FF2B5EF4-FFF2-40B4-BE49-F238E27FC236}">
                <a16:creationId xmlns:a16="http://schemas.microsoft.com/office/drawing/2014/main" id="{37E8BB2C-E8CF-360B-B1E5-EDD8B1DD0D84}"/>
              </a:ext>
            </a:extLst>
          </p:cNvPr>
          <p:cNvSpPr/>
          <p:nvPr/>
        </p:nvSpPr>
        <p:spPr>
          <a:xfrm rot="5400000">
            <a:off x="5737272" y="4155650"/>
            <a:ext cx="321658" cy="559709"/>
          </a:xfrm>
          <a:prstGeom prst="down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2" name="Arrow: Down 30">
            <a:extLst>
              <a:ext uri="{FF2B5EF4-FFF2-40B4-BE49-F238E27FC236}">
                <a16:creationId xmlns:a16="http://schemas.microsoft.com/office/drawing/2014/main" id="{37E8BB2C-E8CF-360B-B1E5-EDD8B1DD0D84}"/>
              </a:ext>
            </a:extLst>
          </p:cNvPr>
          <p:cNvSpPr/>
          <p:nvPr/>
        </p:nvSpPr>
        <p:spPr>
          <a:xfrm rot="5400000">
            <a:off x="3427116" y="4157849"/>
            <a:ext cx="328747" cy="562408"/>
          </a:xfrm>
          <a:prstGeom prst="down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3" name="Arrow: Down 30">
            <a:extLst>
              <a:ext uri="{FF2B5EF4-FFF2-40B4-BE49-F238E27FC236}">
                <a16:creationId xmlns:a16="http://schemas.microsoft.com/office/drawing/2014/main" id="{37E8BB2C-E8CF-360B-B1E5-EDD8B1DD0D84}"/>
              </a:ext>
            </a:extLst>
          </p:cNvPr>
          <p:cNvSpPr/>
          <p:nvPr/>
        </p:nvSpPr>
        <p:spPr>
          <a:xfrm rot="5400000">
            <a:off x="1228702" y="4165020"/>
            <a:ext cx="314958" cy="534271"/>
          </a:xfrm>
          <a:prstGeom prst="down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D706D1E2-393E-F58C-B32E-45E1FDDEA149}"/>
              </a:ext>
            </a:extLst>
          </p:cNvPr>
          <p:cNvSpPr/>
          <p:nvPr/>
        </p:nvSpPr>
        <p:spPr>
          <a:xfrm>
            <a:off x="212341" y="3954853"/>
            <a:ext cx="906705" cy="911621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/>
              <a:t>ZP2</a:t>
            </a:r>
          </a:p>
        </p:txBody>
      </p:sp>
      <p:sp>
        <p:nvSpPr>
          <p:cNvPr id="36" name="Rounded Rectangle 24">
            <a:extLst>
              <a:ext uri="{FF2B5EF4-FFF2-40B4-BE49-F238E27FC236}">
                <a16:creationId xmlns:a16="http://schemas.microsoft.com/office/drawing/2014/main" id="{09BB108B-E30A-447B-A828-B6F8A0792922}"/>
              </a:ext>
            </a:extLst>
          </p:cNvPr>
          <p:cNvSpPr/>
          <p:nvPr/>
        </p:nvSpPr>
        <p:spPr>
          <a:xfrm>
            <a:off x="9582705" y="1018196"/>
            <a:ext cx="2609296" cy="2868671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r>
              <a:rPr lang="hr-HR" b="1" dirty="0">
                <a:solidFill>
                  <a:schemeClr val="accent4">
                    <a:lumMod val="75000"/>
                  </a:schemeClr>
                </a:solidFill>
                <a:cs typeface="Arial" panose="020B0604020202020204" pitchFamily="34" charset="0"/>
              </a:rPr>
              <a:t>Prilog 1. Natječaja</a:t>
            </a:r>
          </a:p>
          <a:p>
            <a:pPr>
              <a:spcAft>
                <a:spcPts val="0"/>
              </a:spcAft>
            </a:pPr>
            <a:r>
              <a:rPr lang="hr-HR" sz="1800" kern="1200" dirty="0">
                <a:solidFill>
                  <a:srgbClr val="FFFFFF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Dokumentacija:</a:t>
            </a:r>
            <a:endParaRPr lang="hr-HR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hr-HR" sz="1800" kern="1200" dirty="0" smtClean="0">
                <a:solidFill>
                  <a:srgbClr val="FFFFFF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- Obavezna </a:t>
            </a:r>
            <a:r>
              <a:rPr lang="hr-HR" sz="1800" kern="1200" dirty="0">
                <a:solidFill>
                  <a:srgbClr val="FFFFFF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BEZ DOPUNE </a:t>
            </a:r>
            <a:r>
              <a:rPr lang="hr-HR" sz="1400" i="1" kern="1200" dirty="0">
                <a:solidFill>
                  <a:srgbClr val="FFFFFF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(Glavni projekt, Lokacijska dozvola, Građevinska dozvola, Rješenje </a:t>
            </a:r>
            <a:r>
              <a:rPr lang="hr-HR" sz="1400" i="1" kern="1200" dirty="0" smtClean="0">
                <a:solidFill>
                  <a:srgbClr val="FFFFFF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o prihvatljivosti za okoliš i prirodu, </a:t>
            </a:r>
            <a:r>
              <a:rPr lang="hr-HR" sz="1400" i="1" kern="1200" dirty="0">
                <a:solidFill>
                  <a:srgbClr val="FFFFFF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Studija izvodljivosti</a:t>
            </a:r>
            <a:r>
              <a:rPr lang="hr-HR" sz="1800" kern="1200" dirty="0" smtClean="0">
                <a:solidFill>
                  <a:srgbClr val="FFFFFF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endParaRPr lang="hr-HR" sz="1800" kern="1200" dirty="0">
              <a:solidFill>
                <a:srgbClr val="FFFFFF"/>
              </a:solidFill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spcAft>
                <a:spcPts val="0"/>
              </a:spcAft>
            </a:pPr>
            <a:r>
              <a:rPr lang="hr-HR" dirty="0">
                <a:solidFill>
                  <a:srgbClr val="FFFFFF"/>
                </a:solidFill>
                <a:cs typeface="Arial" panose="020B0604020202020204" pitchFamily="34" charset="0"/>
              </a:rPr>
              <a:t>- </a:t>
            </a:r>
            <a:r>
              <a:rPr lang="hr-HR" dirty="0" smtClean="0">
                <a:solidFill>
                  <a:srgbClr val="FFFFFF"/>
                </a:solidFill>
                <a:cs typeface="Arial" panose="020B0604020202020204" pitchFamily="34" charset="0"/>
              </a:rPr>
              <a:t>Obavezna s d</a:t>
            </a:r>
            <a:r>
              <a:rPr lang="hr-HR" dirty="0" smtClean="0">
                <a:solidFill>
                  <a:srgbClr val="FFFFFF"/>
                </a:solidFill>
                <a:cs typeface="Arial" panose="020B0604020202020204" pitchFamily="34" charset="0"/>
              </a:rPr>
              <a:t>opunom</a:t>
            </a:r>
            <a:endParaRPr lang="hr-HR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7" name="Bent Arrow 6"/>
          <p:cNvSpPr/>
          <p:nvPr/>
        </p:nvSpPr>
        <p:spPr>
          <a:xfrm rot="10800000">
            <a:off x="8024382" y="3999800"/>
            <a:ext cx="1745629" cy="603624"/>
          </a:xfrm>
          <a:prstGeom prst="bentArrow">
            <a:avLst>
              <a:gd name="adj1" fmla="val 25000"/>
              <a:gd name="adj2" fmla="val 28025"/>
              <a:gd name="adj3" fmla="val 25000"/>
              <a:gd name="adj4" fmla="val 4375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9106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1" y="-1"/>
            <a:ext cx="12192000" cy="5044607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hr-HR" sz="36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819" y="5317066"/>
            <a:ext cx="3040781" cy="933309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2535297" y="194504"/>
            <a:ext cx="7298020" cy="666348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/>
              <a:t>PROVJERA DOKUMENTACIJE PRIJE POKRETANJA POSTUPKA JAVNE NABAVE (kontrola ex-</a:t>
            </a:r>
            <a:r>
              <a:rPr lang="hr-HR" dirty="0" err="1"/>
              <a:t>ante</a:t>
            </a:r>
            <a:r>
              <a:rPr lang="hr-HR" dirty="0"/>
              <a:t>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3512403" y="1157323"/>
            <a:ext cx="2424293" cy="1141261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hr-HR" dirty="0"/>
          </a:p>
          <a:p>
            <a:pPr algn="ctr"/>
            <a:r>
              <a:rPr lang="hr-HR" dirty="0"/>
              <a:t>MOGUĆNOST </a:t>
            </a:r>
            <a:r>
              <a:rPr lang="hr-HR" dirty="0" smtClean="0"/>
              <a:t>EX-ANTE </a:t>
            </a:r>
            <a:r>
              <a:rPr lang="hr-HR" dirty="0"/>
              <a:t>KOTROLE 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7025977" y="1141685"/>
            <a:ext cx="3688650" cy="3641333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hr-HR" dirty="0"/>
              <a:t>PROVJERA DOKUMENTACIJE PRIJE POKRETANJA POSTUPKA JAVNE NABAVE (kontrola ex-</a:t>
            </a:r>
            <a:r>
              <a:rPr lang="hr-HR" dirty="0" err="1"/>
              <a:t>ante</a:t>
            </a:r>
            <a:r>
              <a:rPr lang="hr-HR" dirty="0"/>
              <a:t>)</a:t>
            </a:r>
          </a:p>
          <a:p>
            <a:pPr algn="ctr"/>
            <a:endParaRPr lang="hr-HR" dirty="0"/>
          </a:p>
        </p:txBody>
      </p:sp>
      <p:sp>
        <p:nvSpPr>
          <p:cNvPr id="29" name="Rounded Rectangle 28"/>
          <p:cNvSpPr/>
          <p:nvPr/>
        </p:nvSpPr>
        <p:spPr>
          <a:xfrm>
            <a:off x="693787" y="1289295"/>
            <a:ext cx="1656971" cy="877316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hr-HR" sz="2000" b="1" dirty="0"/>
              <a:t>Ugovor o financiranju</a:t>
            </a:r>
          </a:p>
        </p:txBody>
      </p:sp>
      <p:sp>
        <p:nvSpPr>
          <p:cNvPr id="37" name="Right Arrow 36"/>
          <p:cNvSpPr/>
          <p:nvPr/>
        </p:nvSpPr>
        <p:spPr>
          <a:xfrm rot="2351511">
            <a:off x="2101618" y="2528415"/>
            <a:ext cx="2008848" cy="425927"/>
          </a:xfrm>
          <a:prstGeom prst="rightArrow">
            <a:avLst>
              <a:gd name="adj1" fmla="val 49581"/>
              <a:gd name="adj2" fmla="val 50000"/>
            </a:avLst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64B7D1D1-82B5-8197-DB4C-4A7A99B81DB5}"/>
              </a:ext>
            </a:extLst>
          </p:cNvPr>
          <p:cNvSpPr/>
          <p:nvPr/>
        </p:nvSpPr>
        <p:spPr>
          <a:xfrm>
            <a:off x="2350757" y="1516567"/>
            <a:ext cx="1161645" cy="34926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9208981-BAD2-572E-16DF-87613E1316F6}"/>
              </a:ext>
            </a:extLst>
          </p:cNvPr>
          <p:cNvSpPr/>
          <p:nvPr/>
        </p:nvSpPr>
        <p:spPr>
          <a:xfrm>
            <a:off x="5936696" y="1516567"/>
            <a:ext cx="1088108" cy="381602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1" name="Arrow: Down 30">
            <a:extLst>
              <a:ext uri="{FF2B5EF4-FFF2-40B4-BE49-F238E27FC236}">
                <a16:creationId xmlns:a16="http://schemas.microsoft.com/office/drawing/2014/main" id="{37E8BB2C-E8CF-360B-B1E5-EDD8B1DD0D84}"/>
              </a:ext>
            </a:extLst>
          </p:cNvPr>
          <p:cNvSpPr/>
          <p:nvPr/>
        </p:nvSpPr>
        <p:spPr>
          <a:xfrm rot="5400000">
            <a:off x="5842623" y="2778121"/>
            <a:ext cx="408386" cy="1955976"/>
          </a:xfrm>
          <a:prstGeom prst="down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D706D1E2-393E-F58C-B32E-45E1FDDEA149}"/>
              </a:ext>
            </a:extLst>
          </p:cNvPr>
          <p:cNvSpPr/>
          <p:nvPr/>
        </p:nvSpPr>
        <p:spPr>
          <a:xfrm>
            <a:off x="3756074" y="3144129"/>
            <a:ext cx="1300232" cy="1260091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/>
              <a:t>ZP2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8FFC4BA-BCD3-4AB3-82A7-2F6D3AD2F4DE}"/>
              </a:ext>
            </a:extLst>
          </p:cNvPr>
          <p:cNvSpPr/>
          <p:nvPr/>
        </p:nvSpPr>
        <p:spPr>
          <a:xfrm>
            <a:off x="7531848" y="2342594"/>
            <a:ext cx="2845333" cy="206764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/>
              <a:t>Prilog 2. Natječaja</a:t>
            </a:r>
          </a:p>
          <a:p>
            <a:pPr algn="ctr"/>
            <a:r>
              <a:rPr lang="hr-HR" dirty="0"/>
              <a:t>DOKUMENTACIJA PRIJE POKRETANJA POSTUPKA JAVNE NABAVE</a:t>
            </a:r>
          </a:p>
          <a:p>
            <a:pPr algn="ctr"/>
            <a:r>
              <a:rPr lang="hr-HR" dirty="0"/>
              <a:t>(KONTROLA </a:t>
            </a:r>
            <a:r>
              <a:rPr lang="hr-HR" dirty="0" smtClean="0"/>
              <a:t>EX-ANTE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4004043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0" y="0"/>
            <a:ext cx="12192000" cy="5138359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hr-HR" sz="36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819" y="5317066"/>
            <a:ext cx="3040781" cy="933309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3547967" y="81961"/>
            <a:ext cx="3454400" cy="747694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/>
              <a:t>POSTUPAK DODJELE POTPORE</a:t>
            </a:r>
          </a:p>
          <a:p>
            <a:pPr algn="ctr"/>
            <a:r>
              <a:rPr lang="hr-HR" dirty="0"/>
              <a:t>ZP2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199158" y="469827"/>
            <a:ext cx="6896055" cy="2380867"/>
            <a:chOff x="-1361542" y="425247"/>
            <a:chExt cx="6896055" cy="2380867"/>
          </a:xfrm>
        </p:grpSpPr>
        <p:grpSp>
          <p:nvGrpSpPr>
            <p:cNvPr id="13" name="Group 12"/>
            <p:cNvGrpSpPr/>
            <p:nvPr/>
          </p:nvGrpSpPr>
          <p:grpSpPr>
            <a:xfrm>
              <a:off x="1742756" y="919549"/>
              <a:ext cx="3791757" cy="1886565"/>
              <a:chOff x="1508514" y="1629433"/>
              <a:chExt cx="3791757" cy="1886565"/>
            </a:xfrm>
          </p:grpSpPr>
          <p:sp>
            <p:nvSpPr>
              <p:cNvPr id="3" name="Rounded Rectangle 2"/>
              <p:cNvSpPr/>
              <p:nvPr/>
            </p:nvSpPr>
            <p:spPr>
              <a:xfrm>
                <a:off x="1782525" y="1629433"/>
                <a:ext cx="3517746" cy="1140715"/>
              </a:xfrm>
              <a:prstGeom prst="roundRect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hr-HR" dirty="0"/>
                  <a:t>Podnošenje i zaprimanje DRUGOG DIJELA zahtjeva za </a:t>
                </a:r>
                <a:r>
                  <a:rPr lang="hr-HR" dirty="0" smtClean="0"/>
                  <a:t>potporu - ZP2</a:t>
                </a:r>
                <a:endParaRPr lang="hr-HR" dirty="0"/>
              </a:p>
            </p:txBody>
          </p:sp>
          <p:sp>
            <p:nvSpPr>
              <p:cNvPr id="6" name="Rounded Rectangle 5"/>
              <p:cNvSpPr/>
              <p:nvPr/>
            </p:nvSpPr>
            <p:spPr>
              <a:xfrm>
                <a:off x="1508514" y="2488607"/>
                <a:ext cx="2245483" cy="1027391"/>
              </a:xfrm>
              <a:prstGeom prst="roundRect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hr-HR" dirty="0"/>
                  <a:t>Elektroničko podnošenje zahtjeva</a:t>
                </a:r>
                <a:endParaRPr lang="en-US" dirty="0"/>
              </a:p>
              <a:p>
                <a:pPr algn="ctr"/>
                <a:r>
                  <a:rPr lang="en-US" dirty="0">
                    <a:solidFill>
                      <a:srgbClr val="FF0000"/>
                    </a:solidFill>
                  </a:rPr>
                  <a:t>NOVO!</a:t>
                </a:r>
                <a:endParaRPr lang="hr-HR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6" name="Rounded Rectangle 15"/>
            <p:cNvSpPr/>
            <p:nvPr/>
          </p:nvSpPr>
          <p:spPr>
            <a:xfrm>
              <a:off x="-1361542" y="425247"/>
              <a:ext cx="2620181" cy="2044347"/>
            </a:xfrm>
            <a:prstGeom prst="roundRect">
              <a:avLst/>
            </a:prstGeom>
            <a:solidFill>
              <a:schemeClr val="accent2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hr-HR" dirty="0"/>
                <a:t>Provedba postupaka javne i jednostavne nabave (osim za nastale opće troškove) nakon podnošenja prvog dijela zahtjeva za potporu</a:t>
              </a:r>
            </a:p>
            <a:p>
              <a:pPr algn="ctr"/>
              <a:endParaRPr lang="hr-HR" dirty="0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7602434" y="84406"/>
            <a:ext cx="4350198" cy="4113241"/>
            <a:chOff x="7405555" y="63648"/>
            <a:chExt cx="4350198" cy="4113241"/>
          </a:xfrm>
        </p:grpSpPr>
        <p:sp>
          <p:nvSpPr>
            <p:cNvPr id="21" name="Rounded Rectangle 20"/>
            <p:cNvSpPr/>
            <p:nvPr/>
          </p:nvSpPr>
          <p:spPr>
            <a:xfrm>
              <a:off x="7793092" y="63648"/>
              <a:ext cx="3688650" cy="4113241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hr-HR" dirty="0"/>
                <a:t>Administrativna kontrola drugog dijela zahtjeva za potporu i dokumentacije</a:t>
              </a:r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7407993" y="1237302"/>
              <a:ext cx="1907224" cy="576055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hr-HR" dirty="0"/>
                <a:t>Pravovremenost</a:t>
              </a:r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7414933" y="1914970"/>
              <a:ext cx="1900284" cy="68668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hr-HR" dirty="0"/>
                <a:t>Prihvatljivost projekta</a:t>
              </a:r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7405555" y="2727840"/>
              <a:ext cx="1909662" cy="567329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hr-HR" dirty="0"/>
                <a:t>Prihvatljivost troškova</a:t>
              </a:r>
            </a:p>
          </p:txBody>
        </p:sp>
        <p:sp>
          <p:nvSpPr>
            <p:cNvPr id="26" name="Rounded Rectangle 25"/>
            <p:cNvSpPr/>
            <p:nvPr/>
          </p:nvSpPr>
          <p:spPr>
            <a:xfrm>
              <a:off x="7407992" y="3431438"/>
              <a:ext cx="1886877" cy="588536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hr-HR" dirty="0"/>
                <a:t>Postupci nabave</a:t>
              </a:r>
            </a:p>
          </p:txBody>
        </p:sp>
        <p:sp>
          <p:nvSpPr>
            <p:cNvPr id="27" name="Rounded Rectangle 26"/>
            <p:cNvSpPr/>
            <p:nvPr/>
          </p:nvSpPr>
          <p:spPr>
            <a:xfrm>
              <a:off x="9525810" y="1211359"/>
              <a:ext cx="2229943" cy="1314135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hr-HR" dirty="0" smtClean="0"/>
                <a:t>Obavezna Dokumentacija:</a:t>
              </a:r>
            </a:p>
            <a:p>
              <a:pPr lvl="0"/>
              <a:r>
                <a:rPr lang="hr-HR" b="1" dirty="0">
                  <a:solidFill>
                    <a:srgbClr val="029676">
                      <a:lumMod val="75000"/>
                    </a:srgbClr>
                  </a:solidFill>
                  <a:cs typeface="Arial" panose="020B0604020202020204" pitchFamily="34" charset="0"/>
                </a:rPr>
                <a:t>Prilog 1. </a:t>
              </a:r>
              <a:r>
                <a:rPr lang="hr-HR" b="1" dirty="0" smtClean="0">
                  <a:solidFill>
                    <a:srgbClr val="029676">
                      <a:lumMod val="75000"/>
                    </a:srgbClr>
                  </a:solidFill>
                  <a:cs typeface="Arial" panose="020B0604020202020204" pitchFamily="34" charset="0"/>
                </a:rPr>
                <a:t>Natječaja</a:t>
              </a:r>
              <a:endParaRPr lang="hr-HR" b="1" dirty="0">
                <a:solidFill>
                  <a:srgbClr val="029676">
                    <a:lumMod val="75000"/>
                  </a:srgbClr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29" name="Rounded Rectangle 28"/>
          <p:cNvSpPr/>
          <p:nvPr/>
        </p:nvSpPr>
        <p:spPr>
          <a:xfrm>
            <a:off x="5540217" y="4134465"/>
            <a:ext cx="2519508" cy="874897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hr-HR" sz="2400" b="1" dirty="0"/>
              <a:t>Odluka o dodjeli sredstava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52206" y="3446188"/>
            <a:ext cx="2569913" cy="999207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b="1" dirty="0"/>
              <a:t>Jednostavna nabava</a:t>
            </a:r>
          </a:p>
          <a:p>
            <a:pPr marL="285750" indent="-285750">
              <a:buFontTx/>
              <a:buChar char="-"/>
            </a:pPr>
            <a:r>
              <a:rPr lang="hr-HR" dirty="0">
                <a:solidFill>
                  <a:srgbClr val="FF0000"/>
                </a:solidFill>
              </a:rPr>
              <a:t>Prilog 8 Pravilnika</a:t>
            </a:r>
          </a:p>
          <a:p>
            <a:pPr marL="285750" indent="-285750">
              <a:buFontTx/>
              <a:buChar char="-"/>
            </a:pPr>
            <a:r>
              <a:rPr lang="hr-HR" dirty="0">
                <a:solidFill>
                  <a:srgbClr val="FF0000"/>
                </a:solidFill>
              </a:rPr>
              <a:t>Javna objava </a:t>
            </a:r>
            <a:r>
              <a:rPr lang="hr-HR" b="1" u="sng" dirty="0">
                <a:solidFill>
                  <a:srgbClr val="FF0000"/>
                </a:solidFill>
              </a:rPr>
              <a:t>u EOJN</a:t>
            </a:r>
            <a:r>
              <a:rPr lang="hr-HR" dirty="0">
                <a:solidFill>
                  <a:srgbClr val="FF0000"/>
                </a:solidFill>
              </a:rPr>
              <a:t>!</a:t>
            </a:r>
          </a:p>
        </p:txBody>
      </p:sp>
      <p:sp>
        <p:nvSpPr>
          <p:cNvPr id="41" name="Rounded Rectangle 4">
            <a:extLst>
              <a:ext uri="{FF2B5EF4-FFF2-40B4-BE49-F238E27FC236}">
                <a16:creationId xmlns:a16="http://schemas.microsoft.com/office/drawing/2014/main" id="{7CF3AF78-9FC3-42F5-8ECF-A660344F33AD}"/>
              </a:ext>
            </a:extLst>
          </p:cNvPr>
          <p:cNvSpPr/>
          <p:nvPr/>
        </p:nvSpPr>
        <p:spPr>
          <a:xfrm>
            <a:off x="9912601" y="3306966"/>
            <a:ext cx="2063911" cy="707884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600" dirty="0"/>
              <a:t>Financijske korekcije</a:t>
            </a:r>
          </a:p>
          <a:p>
            <a:pPr algn="ctr"/>
            <a:r>
              <a:rPr lang="hr-HR" sz="1600" dirty="0"/>
              <a:t>Prilog 7 Pravilnika</a:t>
            </a:r>
          </a:p>
        </p:txBody>
      </p:sp>
      <p:sp>
        <p:nvSpPr>
          <p:cNvPr id="61" name="Rounded Rectangle 4">
            <a:extLst>
              <a:ext uri="{FF2B5EF4-FFF2-40B4-BE49-F238E27FC236}">
                <a16:creationId xmlns:a16="http://schemas.microsoft.com/office/drawing/2014/main" id="{A066F83E-05DA-4ABA-975C-E2CC2FA3FDD9}"/>
              </a:ext>
            </a:extLst>
          </p:cNvPr>
          <p:cNvSpPr/>
          <p:nvPr/>
        </p:nvSpPr>
        <p:spPr>
          <a:xfrm>
            <a:off x="552781" y="2275751"/>
            <a:ext cx="2569913" cy="1040175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b="1" dirty="0"/>
              <a:t>Javna nabava</a:t>
            </a:r>
          </a:p>
          <a:p>
            <a:r>
              <a:rPr lang="hr-HR" dirty="0"/>
              <a:t>- prema Zakonu o javnoj nabavi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F2AE6FF-3F4E-6AD6-81C0-75DBE95204DC}"/>
              </a:ext>
            </a:extLst>
          </p:cNvPr>
          <p:cNvSpPr/>
          <p:nvPr/>
        </p:nvSpPr>
        <p:spPr>
          <a:xfrm>
            <a:off x="3260200" y="2779898"/>
            <a:ext cx="2169617" cy="2031552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600" dirty="0"/>
              <a:t>Drugi dio zahtjeva za potporu u roku 12 mjeseci od sklapanja ugovora o financiranju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F522CA5-980D-2F54-41DE-1117D9E4EC29}"/>
              </a:ext>
            </a:extLst>
          </p:cNvPr>
          <p:cNvSpPr/>
          <p:nvPr/>
        </p:nvSpPr>
        <p:spPr>
          <a:xfrm>
            <a:off x="5320225" y="1935728"/>
            <a:ext cx="2160087" cy="206906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600" dirty="0"/>
              <a:t>Korisnik može podnijeti drugi dio zahtjeva za potporu</a:t>
            </a:r>
          </a:p>
          <a:p>
            <a:pPr algn="ctr"/>
            <a:r>
              <a:rPr lang="hr-HR" sz="1600" dirty="0"/>
              <a:t>SAMO JEDANPUT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BF1C5791-FCA7-E2C4-158C-BE92AE84BB0C}"/>
              </a:ext>
            </a:extLst>
          </p:cNvPr>
          <p:cNvSpPr/>
          <p:nvPr/>
        </p:nvSpPr>
        <p:spPr>
          <a:xfrm>
            <a:off x="2819339" y="1343466"/>
            <a:ext cx="758128" cy="29707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1AB8D771-97E3-947A-F060-9143E82EC1FD}"/>
              </a:ext>
            </a:extLst>
          </p:cNvPr>
          <p:cNvSpPr/>
          <p:nvPr/>
        </p:nvSpPr>
        <p:spPr>
          <a:xfrm rot="20327905">
            <a:off x="7063995" y="775818"/>
            <a:ext cx="945891" cy="276801"/>
          </a:xfrm>
          <a:prstGeom prst="rightArrow">
            <a:avLst>
              <a:gd name="adj1" fmla="val 58398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0" name="Bent Arrow 29"/>
          <p:cNvSpPr/>
          <p:nvPr/>
        </p:nvSpPr>
        <p:spPr>
          <a:xfrm rot="10800000">
            <a:off x="8059725" y="4197646"/>
            <a:ext cx="1843930" cy="604899"/>
          </a:xfrm>
          <a:prstGeom prst="bentArrow">
            <a:avLst>
              <a:gd name="adj1" fmla="val 25000"/>
              <a:gd name="adj2" fmla="val 28025"/>
              <a:gd name="adj3" fmla="val 25000"/>
              <a:gd name="adj4" fmla="val 4375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03819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1" y="0"/>
            <a:ext cx="12192000" cy="5078934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hr-HR" sz="36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819" y="5317066"/>
            <a:ext cx="3040781" cy="933309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4192172" y="88066"/>
            <a:ext cx="3798277" cy="635251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/>
              <a:t>POSTUPAK PROVEDBE PROJEKTA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322956" y="389481"/>
            <a:ext cx="3605069" cy="105806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hr-HR" dirty="0"/>
              <a:t>Zahtjev za isplatu </a:t>
            </a:r>
            <a:r>
              <a:rPr lang="hr-HR" dirty="0" smtClean="0"/>
              <a:t>predujma - nakon pravomoćnosti Odluke o dodjeli sredstava</a:t>
            </a:r>
            <a:endParaRPr lang="hr-HR" dirty="0"/>
          </a:p>
        </p:txBody>
      </p:sp>
      <p:grpSp>
        <p:nvGrpSpPr>
          <p:cNvPr id="31" name="Group 30"/>
          <p:cNvGrpSpPr/>
          <p:nvPr/>
        </p:nvGrpSpPr>
        <p:grpSpPr>
          <a:xfrm>
            <a:off x="358397" y="1786599"/>
            <a:ext cx="3625678" cy="1610749"/>
            <a:chOff x="4166974" y="-1332322"/>
            <a:chExt cx="3625678" cy="1381803"/>
          </a:xfrm>
        </p:grpSpPr>
        <p:sp>
          <p:nvSpPr>
            <p:cNvPr id="14" name="Rounded Rectangle 13"/>
            <p:cNvSpPr/>
            <p:nvPr/>
          </p:nvSpPr>
          <p:spPr>
            <a:xfrm>
              <a:off x="4166974" y="-1332322"/>
              <a:ext cx="3625678" cy="1381803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hr-HR" dirty="0"/>
                <a:t>Podnošenje zahtjeva za isplatu predujma</a:t>
              </a:r>
            </a:p>
            <a:p>
              <a:pPr algn="ctr"/>
              <a:endParaRPr lang="hr-HR" dirty="0"/>
            </a:p>
          </p:txBody>
        </p:sp>
        <p:sp>
          <p:nvSpPr>
            <p:cNvPr id="40" name="Rounded Rectangle 39"/>
            <p:cNvSpPr/>
            <p:nvPr/>
          </p:nvSpPr>
          <p:spPr>
            <a:xfrm>
              <a:off x="4277207" y="-674818"/>
              <a:ext cx="3459395" cy="43305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hr-HR" dirty="0"/>
                <a:t>Elektroničko podnošenje zahtjeva</a:t>
              </a: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4838590" y="1801635"/>
            <a:ext cx="6978643" cy="1737450"/>
            <a:chOff x="5474155" y="2517107"/>
            <a:chExt cx="6262631" cy="977287"/>
          </a:xfrm>
        </p:grpSpPr>
        <p:sp>
          <p:nvSpPr>
            <p:cNvPr id="15" name="Rounded Rectangle 14"/>
            <p:cNvSpPr/>
            <p:nvPr/>
          </p:nvSpPr>
          <p:spPr>
            <a:xfrm>
              <a:off x="5474155" y="2517107"/>
              <a:ext cx="2562540" cy="977287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hr-HR" dirty="0"/>
                <a:t>Administrativna kontrola zahtjeva za isplatu predujma</a:t>
              </a:r>
            </a:p>
          </p:txBody>
        </p:sp>
        <p:sp>
          <p:nvSpPr>
            <p:cNvPr id="30" name="Rounded Rectangle 29"/>
            <p:cNvSpPr/>
            <p:nvPr/>
          </p:nvSpPr>
          <p:spPr>
            <a:xfrm>
              <a:off x="8953011" y="2517107"/>
              <a:ext cx="2783775" cy="530256"/>
            </a:xfrm>
            <a:prstGeom prst="roundRect">
              <a:avLst/>
            </a:prstGeom>
            <a:solidFill>
              <a:schemeClr val="accent2"/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hr-HR" sz="2400" dirty="0"/>
                <a:t>Odluka o isplati predujma</a:t>
              </a:r>
            </a:p>
          </p:txBody>
        </p:sp>
      </p:grpSp>
      <p:sp>
        <p:nvSpPr>
          <p:cNvPr id="46" name="Rounded Rectangle 45"/>
          <p:cNvSpPr/>
          <p:nvPr/>
        </p:nvSpPr>
        <p:spPr>
          <a:xfrm>
            <a:off x="8715187" y="2913529"/>
            <a:ext cx="3102046" cy="10835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/>
              <a:t>Pravdanje predujma u cijelosti plaćenim računima kod naredne rate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03AFE265-B4E1-725B-67A2-5FC5E1A16094}"/>
              </a:ext>
            </a:extLst>
          </p:cNvPr>
          <p:cNvSpPr/>
          <p:nvPr/>
        </p:nvSpPr>
        <p:spPr>
          <a:xfrm>
            <a:off x="287093" y="3190916"/>
            <a:ext cx="2700659" cy="1711676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/>
              <a:t>ROK: 6 mjeseci od dana donošenja odluke o dodjeli </a:t>
            </a:r>
            <a:r>
              <a:rPr lang="hr-HR" dirty="0" smtClean="0"/>
              <a:t>sredstava</a:t>
            </a:r>
            <a:endParaRPr lang="hr-HR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D33E765-10E3-9FE5-A008-DD6E8C4AE208}"/>
              </a:ext>
            </a:extLst>
          </p:cNvPr>
          <p:cNvSpPr/>
          <p:nvPr/>
        </p:nvSpPr>
        <p:spPr>
          <a:xfrm>
            <a:off x="3166383" y="3190916"/>
            <a:ext cx="2645414" cy="1715697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/>
              <a:t>Korisnik javnopravno tijelo nije obavezan imati bankarsku garanciju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5795EC9-34DE-94FB-2F54-635BCEBDC485}"/>
              </a:ext>
            </a:extLst>
          </p:cNvPr>
          <p:cNvSpPr/>
          <p:nvPr/>
        </p:nvSpPr>
        <p:spPr>
          <a:xfrm>
            <a:off x="6025473" y="2833872"/>
            <a:ext cx="2511083" cy="191111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/>
              <a:t>IZNOS: najviše 50% odobrenih sredstava iz Odluke o dodjeli </a:t>
            </a:r>
            <a:r>
              <a:rPr lang="hr-HR" dirty="0" smtClean="0"/>
              <a:t>sredstava</a:t>
            </a:r>
            <a:endParaRPr lang="hr-HR" sz="2000" b="1" dirty="0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127DFF6-8818-C8AC-B0ED-42632C30E0E3}"/>
              </a:ext>
            </a:extLst>
          </p:cNvPr>
          <p:cNvSpPr/>
          <p:nvPr/>
        </p:nvSpPr>
        <p:spPr>
          <a:xfrm>
            <a:off x="3982156" y="2062709"/>
            <a:ext cx="856435" cy="39661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8839D337-71F0-F636-AC6B-E5FC5681F94E}"/>
              </a:ext>
            </a:extLst>
          </p:cNvPr>
          <p:cNvSpPr/>
          <p:nvPr/>
        </p:nvSpPr>
        <p:spPr>
          <a:xfrm>
            <a:off x="7694108" y="2067490"/>
            <a:ext cx="1021080" cy="3918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2" name="Rounded Rectangle 4">
            <a:extLst>
              <a:ext uri="{FF2B5EF4-FFF2-40B4-BE49-F238E27FC236}">
                <a16:creationId xmlns:a16="http://schemas.microsoft.com/office/drawing/2014/main" id="{A066F83E-05DA-4ABA-975C-E2CC2FA3FDD9}"/>
              </a:ext>
            </a:extLst>
          </p:cNvPr>
          <p:cNvSpPr/>
          <p:nvPr/>
        </p:nvSpPr>
        <p:spPr>
          <a:xfrm>
            <a:off x="1583534" y="1202787"/>
            <a:ext cx="2918124" cy="683580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hr-HR" dirty="0">
                <a:solidFill>
                  <a:prstClr val="white"/>
                </a:solidFill>
              </a:rPr>
              <a:t>Potvrda Porezne uprave</a:t>
            </a:r>
            <a:endParaRPr lang="hr-HR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969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0" y="0"/>
            <a:ext cx="12192000" cy="5150658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hr-HR" sz="36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819" y="5317066"/>
            <a:ext cx="3040781" cy="933309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3559910" y="119579"/>
            <a:ext cx="3738096" cy="456414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/>
              <a:t>POSTUPAK PROVEDBE PROJEKTA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7485809" y="91444"/>
            <a:ext cx="4535699" cy="3798931"/>
            <a:chOff x="1978235" y="1723542"/>
            <a:chExt cx="4535699" cy="3670040"/>
          </a:xfrm>
        </p:grpSpPr>
        <p:sp>
          <p:nvSpPr>
            <p:cNvPr id="3" name="Rounded Rectangle 2"/>
            <p:cNvSpPr/>
            <p:nvPr/>
          </p:nvSpPr>
          <p:spPr>
            <a:xfrm>
              <a:off x="2686580" y="1723542"/>
              <a:ext cx="3827354" cy="3670040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hr-HR" sz="1600" dirty="0"/>
                <a:t>Administrativna kontrola zahtjeva za isplatu</a:t>
              </a:r>
            </a:p>
          </p:txBody>
        </p:sp>
        <p:sp>
          <p:nvSpPr>
            <p:cNvPr id="4" name="Rounded Rectangle 3"/>
            <p:cNvSpPr/>
            <p:nvPr/>
          </p:nvSpPr>
          <p:spPr>
            <a:xfrm>
              <a:off x="1982273" y="2488300"/>
              <a:ext cx="4475555" cy="414464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hr-HR" sz="1600" dirty="0"/>
                <a:t>Dokumentacija </a:t>
              </a:r>
              <a:r>
                <a:rPr lang="hr-HR" sz="1600" dirty="0" smtClean="0"/>
                <a:t>- Prilog </a:t>
              </a:r>
              <a:r>
                <a:rPr lang="hr-HR" sz="1600" dirty="0"/>
                <a:t>6</a:t>
              </a:r>
              <a:r>
                <a:rPr lang="hr-HR" sz="1600" dirty="0" smtClean="0"/>
                <a:t> </a:t>
              </a:r>
              <a:r>
                <a:rPr lang="hr-HR" sz="1600" dirty="0"/>
                <a:t>Natječaja</a:t>
              </a:r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1978235" y="3044690"/>
              <a:ext cx="4475555" cy="58206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hr-HR" sz="1600" dirty="0"/>
                <a:t>Usporedba realiziranih troškova </a:t>
              </a:r>
              <a:r>
                <a:rPr lang="hr-HR" sz="1600" dirty="0" smtClean="0"/>
                <a:t>s </a:t>
              </a:r>
              <a:r>
                <a:rPr lang="hr-HR" sz="1600" dirty="0"/>
                <a:t>troškovima odobrenim Odlukom o dodjeli sredstava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99461" y="755079"/>
            <a:ext cx="3788110" cy="4143242"/>
            <a:chOff x="5118118" y="-22880"/>
            <a:chExt cx="3788110" cy="4143242"/>
          </a:xfrm>
        </p:grpSpPr>
        <p:grpSp>
          <p:nvGrpSpPr>
            <p:cNvPr id="28" name="Group 27"/>
            <p:cNvGrpSpPr/>
            <p:nvPr/>
          </p:nvGrpSpPr>
          <p:grpSpPr>
            <a:xfrm>
              <a:off x="5118118" y="-22880"/>
              <a:ext cx="3688650" cy="3225864"/>
              <a:chOff x="7860116" y="165268"/>
              <a:chExt cx="3688650" cy="3225864"/>
            </a:xfrm>
          </p:grpSpPr>
          <p:sp>
            <p:nvSpPr>
              <p:cNvPr id="21" name="Rounded Rectangle 20"/>
              <p:cNvSpPr/>
              <p:nvPr/>
            </p:nvSpPr>
            <p:spPr>
              <a:xfrm>
                <a:off x="7860116" y="165268"/>
                <a:ext cx="3688650" cy="3225864"/>
              </a:xfrm>
              <a:prstGeom prst="roundRect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hr-HR" dirty="0"/>
                  <a:t>Zahtjev za isplatu</a:t>
                </a:r>
              </a:p>
            </p:txBody>
          </p:sp>
          <p:sp>
            <p:nvSpPr>
              <p:cNvPr id="27" name="Rounded Rectangle 26"/>
              <p:cNvSpPr/>
              <p:nvPr/>
            </p:nvSpPr>
            <p:spPr>
              <a:xfrm>
                <a:off x="7966312" y="750283"/>
                <a:ext cx="3194795" cy="1628388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hr-HR" dirty="0"/>
                  <a:t>ROK za zahtjev za isplatu 1. rate: </a:t>
                </a:r>
              </a:p>
              <a:p>
                <a:r>
                  <a:rPr lang="hr-HR" dirty="0"/>
                  <a:t>12 mjeseci od dana donošenja Odluke o dodjeli sredstava</a:t>
                </a:r>
              </a:p>
            </p:txBody>
          </p:sp>
        </p:grpSp>
        <p:sp>
          <p:nvSpPr>
            <p:cNvPr id="5" name="Rounded Rectangle 4"/>
            <p:cNvSpPr/>
            <p:nvPr/>
          </p:nvSpPr>
          <p:spPr>
            <a:xfrm>
              <a:off x="5241113" y="2513881"/>
              <a:ext cx="3665115" cy="1606481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hr-HR" dirty="0"/>
                <a:t>ROK za zahtjev za isplatu konačne rate/jednokratnu isplatu:</a:t>
              </a:r>
            </a:p>
            <a:p>
              <a:r>
                <a:rPr lang="hr-HR" dirty="0" smtClean="0"/>
                <a:t>- 36 </a:t>
              </a:r>
              <a:r>
                <a:rPr lang="hr-HR" dirty="0"/>
                <a:t>mjeseca od dana donošenja Odluke o dodjeli </a:t>
              </a:r>
              <a:r>
                <a:rPr lang="hr-HR" dirty="0" smtClean="0"/>
                <a:t>sredstava </a:t>
              </a:r>
              <a:r>
                <a:rPr lang="hr-HR" dirty="0" smtClean="0"/>
                <a:t>i</a:t>
              </a:r>
              <a:r>
                <a:rPr lang="hr-HR" dirty="0" smtClean="0"/>
                <a:t>li</a:t>
              </a:r>
              <a:endParaRPr lang="hr-HR" dirty="0"/>
            </a:p>
            <a:p>
              <a:r>
                <a:rPr lang="hr-HR" dirty="0" smtClean="0"/>
                <a:t>- najkasnije </a:t>
              </a:r>
              <a:r>
                <a:rPr lang="hr-HR" dirty="0"/>
                <a:t>do 30.6.2029.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927128" y="727205"/>
            <a:ext cx="2370878" cy="1612110"/>
            <a:chOff x="9176586" y="88346"/>
            <a:chExt cx="2494844" cy="1311359"/>
          </a:xfrm>
        </p:grpSpPr>
        <p:sp>
          <p:nvSpPr>
            <p:cNvPr id="14" name="Rounded Rectangle 13"/>
            <p:cNvSpPr/>
            <p:nvPr/>
          </p:nvSpPr>
          <p:spPr>
            <a:xfrm>
              <a:off x="9176586" y="88346"/>
              <a:ext cx="2494844" cy="1311359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hr-HR" dirty="0"/>
                <a:t>Podnošenje zahtjeva za isplatu</a:t>
              </a:r>
            </a:p>
            <a:p>
              <a:pPr algn="ctr"/>
              <a:endParaRPr lang="hr-HR" dirty="0"/>
            </a:p>
          </p:txBody>
        </p:sp>
        <p:sp>
          <p:nvSpPr>
            <p:cNvPr id="40" name="Rounded Rectangle 39"/>
            <p:cNvSpPr/>
            <p:nvPr/>
          </p:nvSpPr>
          <p:spPr>
            <a:xfrm>
              <a:off x="9279753" y="717942"/>
              <a:ext cx="2290192" cy="570801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hr-HR" dirty="0"/>
                <a:t>Elektroničko podnošenje zahtjeva</a:t>
              </a:r>
            </a:p>
          </p:txBody>
        </p:sp>
      </p:grpSp>
      <p:sp>
        <p:nvSpPr>
          <p:cNvPr id="10" name="Oval 9">
            <a:extLst>
              <a:ext uri="{FF2B5EF4-FFF2-40B4-BE49-F238E27FC236}">
                <a16:creationId xmlns:a16="http://schemas.microsoft.com/office/drawing/2014/main" id="{B475BBA4-ECC8-CF96-5025-0AB9C7C42A81}"/>
              </a:ext>
            </a:extLst>
          </p:cNvPr>
          <p:cNvSpPr/>
          <p:nvPr/>
        </p:nvSpPr>
        <p:spPr>
          <a:xfrm>
            <a:off x="2927434" y="755079"/>
            <a:ext cx="1944792" cy="132063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 smtClean="0"/>
              <a:t>Jednokratno</a:t>
            </a:r>
          </a:p>
          <a:p>
            <a:pPr algn="ctr"/>
            <a:r>
              <a:rPr lang="hr-HR" dirty="0" smtClean="0"/>
              <a:t>ili</a:t>
            </a:r>
            <a:endParaRPr lang="hr-HR" dirty="0"/>
          </a:p>
          <a:p>
            <a:pPr algn="ctr"/>
            <a:r>
              <a:rPr lang="hr-HR" dirty="0" smtClean="0"/>
              <a:t>Najviše </a:t>
            </a:r>
            <a:r>
              <a:rPr lang="hr-HR" dirty="0"/>
              <a:t>dvije rate</a:t>
            </a:r>
          </a:p>
        </p:txBody>
      </p:sp>
      <p:sp>
        <p:nvSpPr>
          <p:cNvPr id="18" name="Rounded Rectangle 29">
            <a:extLst>
              <a:ext uri="{FF2B5EF4-FFF2-40B4-BE49-F238E27FC236}">
                <a16:creationId xmlns:a16="http://schemas.microsoft.com/office/drawing/2014/main" id="{093AB573-B516-FBFF-39F1-776D814A1B9B}"/>
              </a:ext>
            </a:extLst>
          </p:cNvPr>
          <p:cNvSpPr/>
          <p:nvPr/>
        </p:nvSpPr>
        <p:spPr>
          <a:xfrm>
            <a:off x="7485808" y="4471166"/>
            <a:ext cx="3891745" cy="427155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hr-HR" dirty="0"/>
              <a:t>Posjet lokaciji/kontrola na terenu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A40F412C-548C-0BA6-18C1-5DD1791B2277}"/>
              </a:ext>
            </a:extLst>
          </p:cNvPr>
          <p:cNvSpPr/>
          <p:nvPr/>
        </p:nvSpPr>
        <p:spPr>
          <a:xfrm>
            <a:off x="3119879" y="2113646"/>
            <a:ext cx="2608535" cy="1594964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/>
              <a:t>Isplata u </a:t>
            </a:r>
            <a:r>
              <a:rPr lang="hr-HR" dirty="0" smtClean="0"/>
              <a:t>ratama: </a:t>
            </a:r>
            <a:r>
              <a:rPr lang="hr-HR" dirty="0"/>
              <a:t>najmanje 25% potpore za zadnju ratu</a:t>
            </a:r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8900887D-E779-9EE7-C181-C31A55B1BC38}"/>
              </a:ext>
            </a:extLst>
          </p:cNvPr>
          <p:cNvSpPr/>
          <p:nvPr/>
        </p:nvSpPr>
        <p:spPr>
          <a:xfrm rot="20319653">
            <a:off x="7287258" y="475210"/>
            <a:ext cx="965883" cy="322738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5" name="Arrow: Down 24">
            <a:extLst>
              <a:ext uri="{FF2B5EF4-FFF2-40B4-BE49-F238E27FC236}">
                <a16:creationId xmlns:a16="http://schemas.microsoft.com/office/drawing/2014/main" id="{A682ED6D-380B-08EC-CE1A-20E0776C2634}"/>
              </a:ext>
            </a:extLst>
          </p:cNvPr>
          <p:cNvSpPr/>
          <p:nvPr/>
        </p:nvSpPr>
        <p:spPr>
          <a:xfrm>
            <a:off x="9258855" y="3890376"/>
            <a:ext cx="345649" cy="560158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6" name="Arrow: Down 25">
            <a:extLst>
              <a:ext uri="{FF2B5EF4-FFF2-40B4-BE49-F238E27FC236}">
                <a16:creationId xmlns:a16="http://schemas.microsoft.com/office/drawing/2014/main" id="{E6410A9B-CFFC-A8F8-C8E7-2C0F52474902}"/>
              </a:ext>
            </a:extLst>
          </p:cNvPr>
          <p:cNvSpPr/>
          <p:nvPr/>
        </p:nvSpPr>
        <p:spPr>
          <a:xfrm rot="5400000">
            <a:off x="6729676" y="4132655"/>
            <a:ext cx="396516" cy="1115748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32" name="Rounded Rectangle 4">
            <a:extLst>
              <a:ext uri="{FF2B5EF4-FFF2-40B4-BE49-F238E27FC236}">
                <a16:creationId xmlns:a16="http://schemas.microsoft.com/office/drawing/2014/main" id="{25CBC224-02D6-4AF1-B3C8-FAB61E08F775}"/>
              </a:ext>
            </a:extLst>
          </p:cNvPr>
          <p:cNvSpPr/>
          <p:nvPr/>
        </p:nvSpPr>
        <p:spPr>
          <a:xfrm>
            <a:off x="10107831" y="3444891"/>
            <a:ext cx="2052064" cy="640028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600" dirty="0"/>
              <a:t>Financijske korekcije</a:t>
            </a:r>
          </a:p>
          <a:p>
            <a:pPr algn="ctr"/>
            <a:r>
              <a:rPr lang="hr-HR" sz="1600" dirty="0"/>
              <a:t>Prilog 7 Pravilnika</a:t>
            </a:r>
          </a:p>
        </p:txBody>
      </p:sp>
      <p:sp>
        <p:nvSpPr>
          <p:cNvPr id="33" name="Rounded Rectangle 29">
            <a:extLst>
              <a:ext uri="{FF2B5EF4-FFF2-40B4-BE49-F238E27FC236}">
                <a16:creationId xmlns:a16="http://schemas.microsoft.com/office/drawing/2014/main" id="{093AB573-B516-FBFF-39F1-776D814A1B9B}"/>
              </a:ext>
            </a:extLst>
          </p:cNvPr>
          <p:cNvSpPr/>
          <p:nvPr/>
        </p:nvSpPr>
        <p:spPr>
          <a:xfrm>
            <a:off x="4157000" y="4388382"/>
            <a:ext cx="2198466" cy="624820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hr-HR" sz="2400" dirty="0"/>
              <a:t>Odluka o isplati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7485808" y="2765401"/>
            <a:ext cx="4461880" cy="575675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hr-HR" sz="1600" dirty="0"/>
              <a:t>Provjera izvršenja ugovora o javnoj/jednostavnoj nabavi</a:t>
            </a:r>
            <a:endParaRPr lang="hr-HR" sz="1600" dirty="0"/>
          </a:p>
        </p:txBody>
      </p:sp>
      <p:sp>
        <p:nvSpPr>
          <p:cNvPr id="34" name="Rounded Rectangle 33"/>
          <p:cNvSpPr/>
          <p:nvPr/>
        </p:nvSpPr>
        <p:spPr>
          <a:xfrm>
            <a:off x="7485808" y="2206423"/>
            <a:ext cx="4475555" cy="389523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hr-HR" sz="1600" dirty="0" smtClean="0"/>
              <a:t>Provjera ispunjavanja propisanih uvjeta/obveza</a:t>
            </a:r>
            <a:endParaRPr lang="hr-HR" sz="1600" dirty="0"/>
          </a:p>
        </p:txBody>
      </p:sp>
    </p:spTree>
    <p:extLst>
      <p:ext uri="{BB962C8B-B14F-4D97-AF65-F5344CB8AC3E}">
        <p14:creationId xmlns:p14="http://schemas.microsoft.com/office/powerpoint/2010/main" val="41259423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ounded Rectangle 33"/>
          <p:cNvSpPr/>
          <p:nvPr/>
        </p:nvSpPr>
        <p:spPr>
          <a:xfrm>
            <a:off x="5291247" y="704877"/>
            <a:ext cx="5606250" cy="3396085"/>
          </a:xfrm>
          <a:prstGeom prst="roundRect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hr-HR" sz="3600" dirty="0"/>
          </a:p>
        </p:txBody>
      </p:sp>
      <p:sp>
        <p:nvSpPr>
          <p:cNvPr id="9" name="Rounded Rectangle 8"/>
          <p:cNvSpPr/>
          <p:nvPr/>
        </p:nvSpPr>
        <p:spPr>
          <a:xfrm>
            <a:off x="0" y="1"/>
            <a:ext cx="12192000" cy="5134708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hr-HR" sz="36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819" y="5317066"/>
            <a:ext cx="3040781" cy="933309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3388659" y="105510"/>
            <a:ext cx="4967549" cy="490009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/>
              <a:t>POSTUPAK PROVEDBE PROJEKTA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196914" y="704878"/>
            <a:ext cx="4743521" cy="4295747"/>
            <a:chOff x="725845" y="917649"/>
            <a:chExt cx="4743521" cy="3726312"/>
          </a:xfrm>
        </p:grpSpPr>
        <p:grpSp>
          <p:nvGrpSpPr>
            <p:cNvPr id="13" name="Group 12"/>
            <p:cNvGrpSpPr/>
            <p:nvPr/>
          </p:nvGrpSpPr>
          <p:grpSpPr>
            <a:xfrm>
              <a:off x="1182508" y="917649"/>
              <a:ext cx="3793067" cy="2085179"/>
              <a:chOff x="948266" y="1627533"/>
              <a:chExt cx="3793067" cy="2085179"/>
            </a:xfrm>
          </p:grpSpPr>
          <p:sp>
            <p:nvSpPr>
              <p:cNvPr id="3" name="Rounded Rectangle 2"/>
              <p:cNvSpPr/>
              <p:nvPr/>
            </p:nvSpPr>
            <p:spPr>
              <a:xfrm>
                <a:off x="948266" y="1627533"/>
                <a:ext cx="3793067" cy="2085179"/>
              </a:xfrm>
              <a:prstGeom prst="roundRect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hr-HR" dirty="0"/>
                  <a:t>Kontrola na terenu</a:t>
                </a:r>
              </a:p>
            </p:txBody>
          </p:sp>
          <p:sp>
            <p:nvSpPr>
              <p:cNvPr id="4" name="Rounded Rectangle 3"/>
              <p:cNvSpPr/>
              <p:nvPr/>
            </p:nvSpPr>
            <p:spPr>
              <a:xfrm>
                <a:off x="1642526" y="2067044"/>
                <a:ext cx="2183804" cy="443224"/>
              </a:xfrm>
              <a:prstGeom prst="roundRect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hr-HR" dirty="0"/>
                  <a:t>PRIJE ISPLATE</a:t>
                </a:r>
              </a:p>
            </p:txBody>
          </p:sp>
        </p:grpSp>
        <p:sp>
          <p:nvSpPr>
            <p:cNvPr id="16" name="Rounded Rectangle 15"/>
            <p:cNvSpPr/>
            <p:nvPr/>
          </p:nvSpPr>
          <p:spPr>
            <a:xfrm>
              <a:off x="725845" y="1781684"/>
              <a:ext cx="4743521" cy="2862277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hr-HR" dirty="0"/>
                <a:t>Kontrolom na terenu utvrđuje se</a:t>
              </a:r>
              <a:r>
                <a:rPr lang="hr-HR" dirty="0" smtClean="0"/>
                <a:t>:</a:t>
              </a:r>
            </a:p>
            <a:p>
              <a:pPr marL="285750" lvl="0" indent="-285750">
                <a:buFontTx/>
                <a:buChar char="-"/>
              </a:pPr>
              <a:r>
                <a:rPr lang="hr-HR" dirty="0">
                  <a:solidFill>
                    <a:prstClr val="white"/>
                  </a:solidFill>
                </a:rPr>
                <a:t>Je li projekt u funkciji/uporabi ili spreman za </a:t>
              </a:r>
              <a:r>
                <a:rPr lang="hr-HR" dirty="0" smtClean="0">
                  <a:solidFill>
                    <a:prstClr val="white"/>
                  </a:solidFill>
                </a:rPr>
                <a:t>uporabu</a:t>
              </a:r>
              <a:endParaRPr lang="hr-HR" dirty="0"/>
            </a:p>
            <a:p>
              <a:pPr marL="285750" indent="-285750">
                <a:buFontTx/>
                <a:buChar char="-"/>
              </a:pPr>
              <a:r>
                <a:rPr lang="hr-HR" dirty="0"/>
                <a:t>Je li ulaganje provedeno u skladu sa Ugovorom o financiranju i Odlukom o dodjeli sredstava</a:t>
              </a:r>
            </a:p>
            <a:p>
              <a:pPr marL="285750" indent="-285750">
                <a:buFontTx/>
                <a:buChar char="-"/>
              </a:pPr>
              <a:r>
                <a:rPr lang="hr-HR" dirty="0"/>
                <a:t>Jesu li prijavljeni izdaci stvarno nastali</a:t>
              </a:r>
            </a:p>
            <a:p>
              <a:pPr marL="285750" indent="-285750">
                <a:buFontTx/>
                <a:buChar char="-"/>
              </a:pPr>
              <a:r>
                <a:rPr lang="hr-HR" dirty="0"/>
                <a:t>Je li došlo do sufinanciranja izdataka iz drugih javnih izvora</a:t>
              </a:r>
            </a:p>
            <a:p>
              <a:pPr marL="285750" indent="-285750">
                <a:buFontTx/>
                <a:buChar char="-"/>
              </a:pPr>
              <a:r>
                <a:rPr lang="hr-HR" dirty="0"/>
                <a:t>Jesu li računi evidentirani u računovodstvu </a:t>
              </a:r>
              <a:r>
                <a:rPr lang="hr-HR" dirty="0" smtClean="0"/>
                <a:t>korisnika</a:t>
              </a:r>
              <a:endParaRPr lang="hr-HR" dirty="0"/>
            </a:p>
          </p:txBody>
        </p:sp>
      </p:grpSp>
      <p:sp>
        <p:nvSpPr>
          <p:cNvPr id="18" name="Rounded Rectangle 2">
            <a:extLst>
              <a:ext uri="{FF2B5EF4-FFF2-40B4-BE49-F238E27FC236}">
                <a16:creationId xmlns:a16="http://schemas.microsoft.com/office/drawing/2014/main" id="{9F526762-C727-42C8-A77D-5EBC7CC201D8}"/>
              </a:ext>
            </a:extLst>
          </p:cNvPr>
          <p:cNvSpPr/>
          <p:nvPr/>
        </p:nvSpPr>
        <p:spPr>
          <a:xfrm>
            <a:off x="5561991" y="984739"/>
            <a:ext cx="5140382" cy="1659988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hr-HR" dirty="0"/>
              <a:t>Informiranje javnosti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51D77069-EE5D-BEF5-B38E-6AE427FB0163}"/>
              </a:ext>
            </a:extLst>
          </p:cNvPr>
          <p:cNvSpPr/>
          <p:nvPr/>
        </p:nvSpPr>
        <p:spPr>
          <a:xfrm>
            <a:off x="5785038" y="1568549"/>
            <a:ext cx="3796919" cy="1381028"/>
          </a:xfrm>
          <a:prstGeom prst="roundRect">
            <a:avLst/>
          </a:prstGeom>
          <a:solidFill>
            <a:schemeClr val="accent3"/>
          </a:solidFill>
          <a:ln>
            <a:solidFill>
              <a:srgbClr val="8C982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hr-HR" dirty="0"/>
              <a:t>- Putem plakata</a:t>
            </a:r>
          </a:p>
          <a:p>
            <a:r>
              <a:rPr lang="hr-HR" dirty="0"/>
              <a:t>- Postavljanjem   informativne ploče</a:t>
            </a:r>
          </a:p>
          <a:p>
            <a:r>
              <a:rPr lang="hr-HR" dirty="0"/>
              <a:t>- Putem mrežne </a:t>
            </a:r>
            <a:r>
              <a:rPr lang="hr-HR" dirty="0" smtClean="0"/>
              <a:t>stranice korisnika</a:t>
            </a:r>
            <a:endParaRPr lang="hr-HR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7A733B5-047B-530D-6EA2-2D87EED0179D}"/>
              </a:ext>
            </a:extLst>
          </p:cNvPr>
          <p:cNvSpPr/>
          <p:nvPr/>
        </p:nvSpPr>
        <p:spPr>
          <a:xfrm>
            <a:off x="5792537" y="3055517"/>
            <a:ext cx="3789420" cy="709049"/>
          </a:xfrm>
          <a:prstGeom prst="roundRect">
            <a:avLst/>
          </a:prstGeom>
          <a:solidFill>
            <a:schemeClr val="accent3"/>
          </a:solidFill>
          <a:ln>
            <a:solidFill>
              <a:srgbClr val="8C982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hr-HR" dirty="0"/>
              <a:t>Prilog 6 Pravilnika</a:t>
            </a:r>
          </a:p>
        </p:txBody>
      </p:sp>
    </p:spTree>
    <p:extLst>
      <p:ext uri="{BB962C8B-B14F-4D97-AF65-F5344CB8AC3E}">
        <p14:creationId xmlns:p14="http://schemas.microsoft.com/office/powerpoint/2010/main" val="19723880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1" y="0"/>
            <a:ext cx="12192000" cy="5084693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hr-HR" sz="36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819" y="5317066"/>
            <a:ext cx="3040781" cy="933309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331618" y="204549"/>
            <a:ext cx="3909453" cy="656865"/>
          </a:xfrm>
          <a:prstGeom prst="roundRect">
            <a:avLst/>
          </a:prstGeom>
          <a:solidFill>
            <a:srgbClr val="96BC33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hr-HR" dirty="0"/>
              <a:t>PROMJENE U PROVEDBI PROJEKTA</a:t>
            </a:r>
          </a:p>
          <a:p>
            <a:r>
              <a:rPr lang="hr-HR" dirty="0"/>
              <a:t>Zahtjev za promjenu  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9511291" y="425138"/>
            <a:ext cx="2556662" cy="2787318"/>
            <a:chOff x="434340" y="755310"/>
            <a:chExt cx="3106140" cy="2672825"/>
          </a:xfrm>
        </p:grpSpPr>
        <p:sp>
          <p:nvSpPr>
            <p:cNvPr id="32" name="Rounded Rectangle 31"/>
            <p:cNvSpPr/>
            <p:nvPr/>
          </p:nvSpPr>
          <p:spPr>
            <a:xfrm>
              <a:off x="434340" y="755310"/>
              <a:ext cx="3106140" cy="2042941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hr-HR" dirty="0"/>
                <a:t>Evidencija korisnika</a:t>
              </a:r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434340" y="1385193"/>
              <a:ext cx="3011128" cy="1705534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hr-HR" dirty="0"/>
                <a:t>Promjene:</a:t>
              </a:r>
            </a:p>
            <a:p>
              <a:pPr marL="342900" indent="-342900">
                <a:buAutoNum type="arabicPeriod"/>
              </a:pPr>
              <a:r>
                <a:rPr lang="hr-HR" dirty="0"/>
                <a:t>Naziva korisnika</a:t>
              </a:r>
            </a:p>
            <a:p>
              <a:pPr marL="342900" indent="-342900">
                <a:buAutoNum type="arabicPeriod"/>
              </a:pPr>
              <a:r>
                <a:rPr lang="hr-HR" dirty="0"/>
                <a:t>Bankarskog računa</a:t>
              </a:r>
            </a:p>
            <a:p>
              <a:pPr marL="342900" indent="-342900">
                <a:buAutoNum type="arabicPeriod"/>
              </a:pPr>
              <a:r>
                <a:rPr lang="hr-HR" dirty="0"/>
                <a:t>Kontakt podaci</a:t>
              </a:r>
            </a:p>
          </p:txBody>
        </p:sp>
        <p:sp>
          <p:nvSpPr>
            <p:cNvPr id="27" name="Rounded Rectangle 26"/>
            <p:cNvSpPr/>
            <p:nvPr/>
          </p:nvSpPr>
          <p:spPr>
            <a:xfrm>
              <a:off x="615623" y="2634873"/>
              <a:ext cx="2722349" cy="79326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hr-HR" sz="1600" dirty="0"/>
                <a:t>Po nastanku </a:t>
              </a:r>
              <a:r>
                <a:rPr lang="hr-HR" sz="1600" dirty="0" smtClean="0"/>
                <a:t>promjene</a:t>
              </a:r>
            </a:p>
            <a:p>
              <a:r>
                <a:rPr lang="hr-HR" sz="1600" dirty="0" smtClean="0"/>
                <a:t>- </a:t>
              </a:r>
              <a:r>
                <a:rPr lang="hr-HR" sz="1600" dirty="0"/>
                <a:t>prijava u Evidenciju korisnika</a:t>
              </a: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143257" y="103498"/>
            <a:ext cx="9332441" cy="4862141"/>
            <a:chOff x="3713840" y="-409646"/>
            <a:chExt cx="9332441" cy="4862141"/>
          </a:xfrm>
        </p:grpSpPr>
        <p:sp>
          <p:nvSpPr>
            <p:cNvPr id="23" name="Rounded Rectangle 22"/>
            <p:cNvSpPr/>
            <p:nvPr/>
          </p:nvSpPr>
          <p:spPr>
            <a:xfrm>
              <a:off x="3713840" y="482812"/>
              <a:ext cx="4417777" cy="3969683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hr-HR" dirty="0"/>
                <a:t> Razlozi za podnošenje zahtjeva za promjenu</a:t>
              </a:r>
            </a:p>
            <a:p>
              <a:pPr marL="285750" indent="-285750">
                <a:buFont typeface="Wingdings" panose="05000000000000000000" pitchFamily="2" charset="2"/>
                <a:buChar char="v"/>
              </a:pPr>
              <a:endParaRPr lang="hr-HR" sz="1000" dirty="0"/>
            </a:p>
            <a:p>
              <a:pPr marL="285750" indent="-285750">
                <a:buFont typeface="Wingdings" panose="05000000000000000000" pitchFamily="2" charset="2"/>
                <a:buChar char="v"/>
              </a:pPr>
              <a:r>
                <a:rPr lang="hr-HR" dirty="0"/>
                <a:t>Izmjena/dopuna Građevinske dozvole</a:t>
              </a:r>
            </a:p>
            <a:p>
              <a:r>
                <a:rPr lang="hr-HR" sz="1000" dirty="0"/>
                <a:t> </a:t>
              </a:r>
            </a:p>
            <a:p>
              <a:pPr marL="285750" indent="-285750">
                <a:buFont typeface="Wingdings" panose="05000000000000000000" pitchFamily="2" charset="2"/>
                <a:buChar char="v"/>
              </a:pPr>
              <a:r>
                <a:rPr lang="hr-HR" dirty="0"/>
                <a:t>Promjena odabranog/ugovorenog ponuditelja</a:t>
              </a:r>
            </a:p>
            <a:p>
              <a:endParaRPr lang="hr-HR" sz="1000" dirty="0"/>
            </a:p>
            <a:p>
              <a:pPr marL="285750" indent="-285750">
                <a:buFont typeface="Wingdings" panose="05000000000000000000" pitchFamily="2" charset="2"/>
                <a:buChar char="v"/>
              </a:pPr>
              <a:r>
                <a:rPr lang="hr-HR" dirty="0"/>
                <a:t>Izmjena odobrenog troškovnika</a:t>
              </a:r>
              <a:endParaRPr lang="hr-HR" sz="1600" dirty="0"/>
            </a:p>
          </p:txBody>
        </p:sp>
        <p:sp>
          <p:nvSpPr>
            <p:cNvPr id="5" name="Rounded Rectangle 4"/>
            <p:cNvSpPr/>
            <p:nvPr/>
          </p:nvSpPr>
          <p:spPr>
            <a:xfrm>
              <a:off x="7947610" y="737534"/>
              <a:ext cx="1308201" cy="107105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hr-HR" sz="1600" dirty="0"/>
                <a:t>Nakon ishođenja izmjene/ dopune </a:t>
              </a:r>
            </a:p>
          </p:txBody>
        </p:sp>
        <p:sp>
          <p:nvSpPr>
            <p:cNvPr id="48" name="Rounded Rectangle 47"/>
            <p:cNvSpPr/>
            <p:nvPr/>
          </p:nvSpPr>
          <p:spPr>
            <a:xfrm>
              <a:off x="4286908" y="3314933"/>
              <a:ext cx="2247601" cy="98837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hr-HR" sz="1600" dirty="0"/>
                <a:t>Udio izmijenjenih i/ili uvedenih novih stavki &gt;30%  ukupne cijene troškovnika</a:t>
              </a:r>
            </a:p>
          </p:txBody>
        </p:sp>
        <p:sp>
          <p:nvSpPr>
            <p:cNvPr id="49" name="Rounded Rectangle 48"/>
            <p:cNvSpPr/>
            <p:nvPr/>
          </p:nvSpPr>
          <p:spPr>
            <a:xfrm>
              <a:off x="7947352" y="2062624"/>
              <a:ext cx="1315423" cy="123953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hr-HR" sz="1600" dirty="0"/>
                <a:t>Nakon provedbe novog postupka nabave</a:t>
              </a:r>
            </a:p>
          </p:txBody>
        </p:sp>
        <p:sp>
          <p:nvSpPr>
            <p:cNvPr id="50" name="Rounded Rectangle 49"/>
            <p:cNvSpPr/>
            <p:nvPr/>
          </p:nvSpPr>
          <p:spPr>
            <a:xfrm>
              <a:off x="9411880" y="-409646"/>
              <a:ext cx="3634401" cy="4832689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hr-HR" sz="1600" dirty="0"/>
                <a:t>Promjene koje NEĆE biti ODOBRENE:</a:t>
              </a:r>
            </a:p>
            <a:p>
              <a:pPr marL="285750" indent="-285750">
                <a:buFontTx/>
                <a:buChar char="-"/>
              </a:pPr>
              <a:r>
                <a:rPr lang="hr-HR" sz="1600" dirty="0"/>
                <a:t>Koje utječu na uvjete prihvatljivosti</a:t>
              </a:r>
            </a:p>
            <a:p>
              <a:pPr marL="285750" indent="-285750">
                <a:buFontTx/>
                <a:buChar char="-"/>
              </a:pPr>
              <a:r>
                <a:rPr lang="hr-HR" sz="1600" dirty="0"/>
                <a:t>Koje utječu na bodove (kriteriji odabira)</a:t>
              </a:r>
            </a:p>
            <a:p>
              <a:pPr marL="285750" indent="-285750">
                <a:buFontTx/>
                <a:buChar char="-"/>
              </a:pPr>
              <a:r>
                <a:rPr lang="hr-HR" sz="1600" dirty="0"/>
                <a:t>Odustajanje/djelomično odustajanje od troška</a:t>
              </a:r>
            </a:p>
            <a:p>
              <a:pPr marL="285750" indent="-285750">
                <a:buFontTx/>
                <a:buChar char="-"/>
              </a:pPr>
              <a:r>
                <a:rPr lang="hr-HR" sz="1600" dirty="0"/>
                <a:t>Financijske uštede, zamjena </a:t>
              </a:r>
              <a:r>
                <a:rPr lang="hr-HR" sz="1600" dirty="0" smtClean="0"/>
                <a:t>jeftinijim </a:t>
              </a:r>
              <a:r>
                <a:rPr lang="hr-HR" sz="1600" dirty="0" smtClean="0"/>
                <a:t>građevnim proizvodima/opremom</a:t>
              </a:r>
              <a:endParaRPr lang="hr-HR" sz="1600" dirty="0"/>
            </a:p>
            <a:p>
              <a:pPr marL="285750" indent="-285750">
                <a:buFontTx/>
                <a:buChar char="-"/>
              </a:pPr>
              <a:r>
                <a:rPr lang="hr-HR" sz="1600" dirty="0" smtClean="0"/>
                <a:t>Smanjenje </a:t>
              </a:r>
              <a:r>
                <a:rPr lang="hr-HR" sz="1600" dirty="0"/>
                <a:t>opsega projekta </a:t>
              </a:r>
            </a:p>
            <a:p>
              <a:pPr marL="285750" indent="-285750">
                <a:buFontTx/>
                <a:buChar char="-"/>
              </a:pPr>
              <a:r>
                <a:rPr lang="hr-HR" sz="1600" dirty="0"/>
                <a:t>Promjena svrhe, namjene ili vrste ulaganja</a:t>
              </a:r>
            </a:p>
            <a:p>
              <a:pPr marL="285750" indent="-285750">
                <a:buFontTx/>
                <a:buChar char="-"/>
              </a:pPr>
              <a:r>
                <a:rPr lang="hr-HR" sz="1600" dirty="0"/>
                <a:t>Promjena vlasništva</a:t>
              </a:r>
            </a:p>
            <a:p>
              <a:pPr marL="285750" indent="-285750">
                <a:buFontTx/>
                <a:buChar char="-"/>
              </a:pPr>
              <a:r>
                <a:rPr lang="hr-HR" sz="1600" dirty="0"/>
                <a:t>Davanje u zakup ili najam</a:t>
              </a:r>
            </a:p>
            <a:p>
              <a:pPr marL="285750" indent="-285750">
                <a:buFontTx/>
                <a:buChar char="-"/>
              </a:pPr>
              <a:r>
                <a:rPr lang="hr-HR" sz="1600" dirty="0"/>
                <a:t>Premještanje ulaganja</a:t>
              </a:r>
            </a:p>
            <a:p>
              <a:pPr marL="285750" indent="-285750">
                <a:buFontTx/>
                <a:buChar char="-"/>
              </a:pPr>
              <a:r>
                <a:rPr lang="hr-HR" sz="1600" dirty="0"/>
                <a:t>Izmjene ugovora o javnoj/jednostavnoj nabavi &lt; 30%</a:t>
              </a:r>
            </a:p>
            <a:p>
              <a:pPr marL="285750" indent="-285750">
                <a:buFontTx/>
                <a:buChar char="-"/>
              </a:pPr>
              <a:r>
                <a:rPr lang="hr-HR" sz="1600" dirty="0"/>
                <a:t>Povećanje ugovornih </a:t>
              </a:r>
              <a:r>
                <a:rPr lang="hr-HR" sz="1600" dirty="0" smtClean="0"/>
                <a:t>cijena</a:t>
              </a:r>
              <a:endParaRPr lang="hr-HR" sz="1600" dirty="0"/>
            </a:p>
          </p:txBody>
        </p:sp>
      </p:grpSp>
      <p:sp>
        <p:nvSpPr>
          <p:cNvPr id="10" name="Rounded Rectangle 9"/>
          <p:cNvSpPr/>
          <p:nvPr/>
        </p:nvSpPr>
        <p:spPr>
          <a:xfrm>
            <a:off x="3152531" y="5013003"/>
            <a:ext cx="4505966" cy="884396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hr-HR" sz="1600" b="1" dirty="0"/>
              <a:t>Nakon donošenja Odluke o dodjeli sredstava</a:t>
            </a:r>
          </a:p>
          <a:p>
            <a:pPr marL="285750" indent="-285750">
              <a:buFontTx/>
              <a:buChar char="-"/>
            </a:pPr>
            <a:r>
              <a:rPr lang="hr-HR" sz="1600" b="1" dirty="0"/>
              <a:t>Prilog 4 Natječaja</a:t>
            </a:r>
          </a:p>
          <a:p>
            <a:pPr marL="285750" indent="-285750">
              <a:buFontTx/>
              <a:buChar char="-"/>
            </a:pPr>
            <a:r>
              <a:rPr lang="hr-HR" sz="1600" b="1" dirty="0"/>
              <a:t>Najkasnije 60 dana prije konačnog ZZI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0B549F5D-D1F1-D090-73AD-D0C7CBFD81CA}"/>
              </a:ext>
            </a:extLst>
          </p:cNvPr>
          <p:cNvCxnSpPr>
            <a:cxnSpLocks/>
          </p:cNvCxnSpPr>
          <p:nvPr/>
        </p:nvCxnSpPr>
        <p:spPr>
          <a:xfrm flipV="1">
            <a:off x="3683479" y="1760418"/>
            <a:ext cx="662105" cy="24953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>
            <a:extLst>
              <a:ext uri="{FF2B5EF4-FFF2-40B4-BE49-F238E27FC236}">
                <a16:creationId xmlns:a16="http://schemas.microsoft.com/office/drawing/2014/main" id="{1D76AB30-C5D6-8726-FDBE-C2A01CE6C6D1}"/>
              </a:ext>
            </a:extLst>
          </p:cNvPr>
          <p:cNvSpPr/>
          <p:nvPr/>
        </p:nvSpPr>
        <p:spPr>
          <a:xfrm>
            <a:off x="4241071" y="103498"/>
            <a:ext cx="1485657" cy="888111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/>
              <a:t>Najviše dva puta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0B549F5D-D1F1-D090-73AD-D0C7CBFD81CA}"/>
              </a:ext>
            </a:extLst>
          </p:cNvPr>
          <p:cNvCxnSpPr>
            <a:cxnSpLocks/>
          </p:cNvCxnSpPr>
          <p:nvPr/>
        </p:nvCxnSpPr>
        <p:spPr>
          <a:xfrm>
            <a:off x="3615664" y="2667712"/>
            <a:ext cx="759350" cy="32520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0B549F5D-D1F1-D090-73AD-D0C7CBFD81CA}"/>
              </a:ext>
            </a:extLst>
          </p:cNvPr>
          <p:cNvCxnSpPr>
            <a:cxnSpLocks/>
          </p:cNvCxnSpPr>
          <p:nvPr/>
        </p:nvCxnSpPr>
        <p:spPr>
          <a:xfrm flipH="1">
            <a:off x="1840125" y="3390900"/>
            <a:ext cx="344951" cy="42440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ounded Rectangle 50"/>
          <p:cNvSpPr/>
          <p:nvPr/>
        </p:nvSpPr>
        <p:spPr>
          <a:xfrm>
            <a:off x="3504230" y="4079052"/>
            <a:ext cx="2203589" cy="732208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hr-HR" dirty="0"/>
              <a:t>Elektroničko podnošenje zahtjeva</a:t>
            </a:r>
          </a:p>
        </p:txBody>
      </p:sp>
    </p:spTree>
    <p:extLst>
      <p:ext uri="{BB962C8B-B14F-4D97-AF65-F5344CB8AC3E}">
        <p14:creationId xmlns:p14="http://schemas.microsoft.com/office/powerpoint/2010/main" val="81790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0" y="0"/>
            <a:ext cx="12192001" cy="5125354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hr-HR" sz="36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819" y="5317066"/>
            <a:ext cx="3040781" cy="933309"/>
          </a:xfrm>
          <a:prstGeom prst="rect">
            <a:avLst/>
          </a:prstGeom>
        </p:spPr>
      </p:pic>
      <p:sp>
        <p:nvSpPr>
          <p:cNvPr id="32" name="Rounded Rectangle 31"/>
          <p:cNvSpPr/>
          <p:nvPr/>
        </p:nvSpPr>
        <p:spPr>
          <a:xfrm>
            <a:off x="2889440" y="146039"/>
            <a:ext cx="5762191" cy="448693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hr-HR" dirty="0">
                <a:solidFill>
                  <a:schemeClr val="bg1"/>
                </a:solidFill>
              </a:rPr>
              <a:t>PETOGODIŠNJE RAZDOBLJE NAKON KONAČNE ISPLATE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351875" y="691222"/>
            <a:ext cx="3559031" cy="132152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hr-HR" sz="2000" dirty="0"/>
          </a:p>
          <a:p>
            <a:pPr algn="ctr"/>
            <a:r>
              <a:rPr lang="hr-HR" sz="2000" dirty="0"/>
              <a:t>Ex-post razdoblje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54859" y="1500935"/>
            <a:ext cx="10500821" cy="294568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0975" indent="-180975">
              <a:buFontTx/>
              <a:buChar char="-"/>
            </a:pPr>
            <a:r>
              <a:rPr lang="hr-HR" sz="2000" dirty="0"/>
              <a:t>Trajnost projekta</a:t>
            </a:r>
          </a:p>
          <a:p>
            <a:pPr marL="180975" indent="-180975">
              <a:buFontTx/>
              <a:buChar char="-"/>
            </a:pPr>
            <a:r>
              <a:rPr lang="hr-HR" sz="2000" dirty="0"/>
              <a:t>Ispunjavanje svih obveza propisanih Pravilnikom, Ugovorom o financiranju i Odlukom o dodjeli sredstava</a:t>
            </a:r>
          </a:p>
          <a:p>
            <a:pPr marL="180975" indent="-180975">
              <a:buFontTx/>
              <a:buChar char="-"/>
            </a:pPr>
            <a:r>
              <a:rPr lang="hr-HR" sz="2000" dirty="0"/>
              <a:t>Korisnik kao pravna osoba/poslovni subjekt mora postojati, poslovati i upotrebljavati ulaganje u skladu s odobrenom namjenom</a:t>
            </a:r>
          </a:p>
          <a:p>
            <a:pPr marL="180975" indent="-180975">
              <a:buFontTx/>
              <a:buChar char="-"/>
            </a:pPr>
            <a:r>
              <a:rPr lang="hr-HR" sz="2000" dirty="0"/>
              <a:t>Ne smije doći do značajnijih promjena u ulaganju</a:t>
            </a:r>
          </a:p>
          <a:p>
            <a:pPr marL="180975" indent="-180975">
              <a:buFontTx/>
              <a:buChar char="-"/>
            </a:pPr>
            <a:r>
              <a:rPr lang="hr-HR" sz="2000" dirty="0"/>
              <a:t>P</a:t>
            </a:r>
            <a:r>
              <a:rPr lang="hr-HR" sz="2000" dirty="0" smtClean="0"/>
              <a:t>rojekt </a:t>
            </a:r>
            <a:r>
              <a:rPr lang="hr-HR" sz="2000" dirty="0"/>
              <a:t>mora biti u funkciji i upotrebljavati se u skladu s odobrenom namjenom.</a:t>
            </a:r>
          </a:p>
          <a:p>
            <a:pPr marL="180975" indent="-180975">
              <a:buFontTx/>
              <a:buChar char="-"/>
            </a:pPr>
            <a:r>
              <a:rPr lang="hr-HR" sz="2000" dirty="0"/>
              <a:t>Nema dvostrukog financiranja</a:t>
            </a:r>
          </a:p>
          <a:p>
            <a:pPr marL="180975" indent="-180975">
              <a:buFontTx/>
              <a:buChar char="-"/>
            </a:pPr>
            <a:r>
              <a:rPr lang="hr-HR" sz="2000" dirty="0"/>
              <a:t>Originalna dokumentacija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970403" y="3929718"/>
            <a:ext cx="5432656" cy="1033798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hr-HR" dirty="0"/>
              <a:t> Moguće posljedice neispunjavanja preuzetih obveza:</a:t>
            </a:r>
          </a:p>
          <a:p>
            <a:r>
              <a:rPr lang="hr-HR" dirty="0"/>
              <a:t>- povrat dijela isplaćene potpore ili cjelokupno isplaćene potpore</a:t>
            </a:r>
          </a:p>
        </p:txBody>
      </p:sp>
    </p:spTree>
    <p:extLst>
      <p:ext uri="{BB962C8B-B14F-4D97-AF65-F5344CB8AC3E}">
        <p14:creationId xmlns:p14="http://schemas.microsoft.com/office/powerpoint/2010/main" val="37302197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0" y="1"/>
            <a:ext cx="12192000" cy="4923692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hr-HR" sz="36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819" y="5317066"/>
            <a:ext cx="3040781" cy="933309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4414831" y="552426"/>
            <a:ext cx="3840929" cy="2064165"/>
            <a:chOff x="935669" y="-1624208"/>
            <a:chExt cx="4131333" cy="2153252"/>
          </a:xfrm>
        </p:grpSpPr>
        <p:sp>
          <p:nvSpPr>
            <p:cNvPr id="3" name="Rounded Rectangle 2"/>
            <p:cNvSpPr/>
            <p:nvPr/>
          </p:nvSpPr>
          <p:spPr>
            <a:xfrm>
              <a:off x="935669" y="-1624208"/>
              <a:ext cx="3793067" cy="1444457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hr-HR" dirty="0"/>
                <a:t>POVRAT SREDSTAVA I RASKID UGOVORA O FINANCIRANJU</a:t>
              </a:r>
            </a:p>
          </p:txBody>
        </p:sp>
        <p:sp>
          <p:nvSpPr>
            <p:cNvPr id="4" name="Rounded Rectangle 3"/>
            <p:cNvSpPr/>
            <p:nvPr/>
          </p:nvSpPr>
          <p:spPr>
            <a:xfrm>
              <a:off x="1542681" y="-701376"/>
              <a:ext cx="3524321" cy="123042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hr-HR" dirty="0"/>
                <a:t>Razlozi pokretanja povrata/ raskidanja </a:t>
              </a:r>
              <a:r>
                <a:rPr lang="hr-HR" dirty="0" smtClean="0"/>
                <a:t>ugovora - </a:t>
              </a:r>
              <a:r>
                <a:rPr lang="hr-HR" dirty="0"/>
                <a:t>Pravilnik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523847" y="552425"/>
            <a:ext cx="4003463" cy="2779888"/>
            <a:chOff x="8198357" y="39996"/>
            <a:chExt cx="4003463" cy="2779888"/>
          </a:xfrm>
        </p:grpSpPr>
        <p:sp>
          <p:nvSpPr>
            <p:cNvPr id="21" name="Rounded Rectangle 20"/>
            <p:cNvSpPr/>
            <p:nvPr/>
          </p:nvSpPr>
          <p:spPr>
            <a:xfrm>
              <a:off x="8198357" y="39996"/>
              <a:ext cx="3408146" cy="1384695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hr-HR" dirty="0" smtClean="0"/>
                <a:t>FINANCIJSKE</a:t>
              </a:r>
            </a:p>
            <a:p>
              <a:pPr algn="ctr"/>
              <a:r>
                <a:rPr lang="hr-HR" dirty="0" smtClean="0"/>
                <a:t>KOREKCIJE</a:t>
              </a:r>
              <a:endParaRPr lang="hr-HR" dirty="0"/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8512845" y="924648"/>
              <a:ext cx="3353837" cy="1179514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hr-HR" dirty="0"/>
                <a:t>U svim fazama se može odrediti financijska korekcija</a:t>
              </a:r>
            </a:p>
          </p:txBody>
        </p:sp>
        <p:sp>
          <p:nvSpPr>
            <p:cNvPr id="27" name="Rounded Rectangle 26"/>
            <p:cNvSpPr/>
            <p:nvPr/>
          </p:nvSpPr>
          <p:spPr>
            <a:xfrm>
              <a:off x="10125744" y="1944227"/>
              <a:ext cx="2076076" cy="875657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hr-HR" dirty="0"/>
                <a:t>Prilog 7 Pravilnika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8570247" y="552426"/>
            <a:ext cx="3026761" cy="2735674"/>
            <a:chOff x="9211038" y="112675"/>
            <a:chExt cx="3026761" cy="2735674"/>
          </a:xfrm>
        </p:grpSpPr>
        <p:sp>
          <p:nvSpPr>
            <p:cNvPr id="14" name="Rounded Rectangle 13"/>
            <p:cNvSpPr/>
            <p:nvPr/>
          </p:nvSpPr>
          <p:spPr>
            <a:xfrm>
              <a:off x="9211038" y="112675"/>
              <a:ext cx="3026761" cy="1447459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hr-HR" dirty="0"/>
                <a:t>ODUSTAJANJE KORISNIKA</a:t>
              </a:r>
            </a:p>
            <a:p>
              <a:pPr algn="ctr"/>
              <a:endParaRPr lang="hr-HR" dirty="0"/>
            </a:p>
          </p:txBody>
        </p:sp>
        <p:sp>
          <p:nvSpPr>
            <p:cNvPr id="40" name="Rounded Rectangle 39"/>
            <p:cNvSpPr/>
            <p:nvPr/>
          </p:nvSpPr>
          <p:spPr>
            <a:xfrm>
              <a:off x="9973707" y="629673"/>
              <a:ext cx="1501422" cy="456921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hr-HR" dirty="0"/>
                <a:t>Bilo kada</a:t>
              </a:r>
            </a:p>
          </p:txBody>
        </p:sp>
        <p:sp>
          <p:nvSpPr>
            <p:cNvPr id="41" name="Rounded Rectangle 40"/>
            <p:cNvSpPr/>
            <p:nvPr/>
          </p:nvSpPr>
          <p:spPr>
            <a:xfrm>
              <a:off x="9818245" y="1256658"/>
              <a:ext cx="1950155" cy="1591691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hr-HR" dirty="0"/>
                <a:t>AGRONET putem NIAS sustava</a:t>
              </a:r>
            </a:p>
            <a:p>
              <a:pPr algn="ctr"/>
              <a:r>
                <a:rPr lang="hr-HR" dirty="0" smtClean="0"/>
                <a:t>Upute - </a:t>
              </a:r>
              <a:r>
                <a:rPr lang="hr-HR" dirty="0"/>
                <a:t>Prilog 7 Natječaja</a:t>
              </a:r>
            </a:p>
          </p:txBody>
        </p:sp>
      </p:grpSp>
      <p:sp>
        <p:nvSpPr>
          <p:cNvPr id="15" name="Rounded Rectangle 14"/>
          <p:cNvSpPr/>
          <p:nvPr/>
        </p:nvSpPr>
        <p:spPr>
          <a:xfrm>
            <a:off x="9845714" y="3083857"/>
            <a:ext cx="2203589" cy="801859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hr-HR" dirty="0"/>
              <a:t>Elektroničko podnošenje zahtjeva</a:t>
            </a:r>
          </a:p>
        </p:txBody>
      </p:sp>
    </p:spTree>
    <p:extLst>
      <p:ext uri="{BB962C8B-B14F-4D97-AF65-F5344CB8AC3E}">
        <p14:creationId xmlns:p14="http://schemas.microsoft.com/office/powerpoint/2010/main" val="29802284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0" y="0"/>
            <a:ext cx="12192000" cy="5153025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marL="571500" indent="-571500" algn="ctr">
              <a:buFont typeface="Wingdings" panose="05000000000000000000" pitchFamily="2" charset="2"/>
              <a:buChar char="Ø"/>
            </a:pPr>
            <a:endParaRPr lang="hr-HR" sz="36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819" y="5317066"/>
            <a:ext cx="3040781" cy="933309"/>
          </a:xfrm>
          <a:prstGeom prst="rect">
            <a:avLst/>
          </a:prstGeom>
        </p:spPr>
      </p:pic>
      <p:sp>
        <p:nvSpPr>
          <p:cNvPr id="40" name="Rounded Rectangle 39"/>
          <p:cNvSpPr/>
          <p:nvPr/>
        </p:nvSpPr>
        <p:spPr>
          <a:xfrm>
            <a:off x="1967164" y="187972"/>
            <a:ext cx="8431043" cy="406438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Bef>
                <a:spcPts val="600"/>
              </a:spcBef>
            </a:pPr>
            <a:r>
              <a:rPr lang="hr-HR" b="1" dirty="0"/>
              <a:t>DOKUMENTACIJA ZA PODNOŠENJE </a:t>
            </a:r>
            <a:r>
              <a:rPr lang="hr-HR" b="1" u="sng" dirty="0"/>
              <a:t>PRVOG DIJELA </a:t>
            </a:r>
            <a:r>
              <a:rPr lang="hr-HR" b="1" dirty="0"/>
              <a:t>ZAHTJEVA ZA POTPORU</a:t>
            </a:r>
            <a:endParaRPr lang="hr-HR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5833030-4312-47F8-A535-0AB0C9EB602E}"/>
              </a:ext>
            </a:extLst>
          </p:cNvPr>
          <p:cNvSpPr/>
          <p:nvPr/>
        </p:nvSpPr>
        <p:spPr>
          <a:xfrm>
            <a:off x="788566" y="974473"/>
            <a:ext cx="9303390" cy="1828800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b="1" dirty="0">
                <a:solidFill>
                  <a:schemeClr val="bg1"/>
                </a:solidFill>
              </a:rPr>
              <a:t>Glavni projekt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b="1" dirty="0">
                <a:solidFill>
                  <a:schemeClr val="bg1"/>
                </a:solidFill>
              </a:rPr>
              <a:t>Lokacijska dozvola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b="1" dirty="0">
                <a:solidFill>
                  <a:schemeClr val="bg1"/>
                </a:solidFill>
              </a:rPr>
              <a:t>Građevinska dozvola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b="1" dirty="0">
                <a:solidFill>
                  <a:schemeClr val="bg1"/>
                </a:solidFill>
              </a:rPr>
              <a:t>Rješenje tijela nadležnog za zaštitu okoliša i zaštitu prirode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b="1" dirty="0">
                <a:solidFill>
                  <a:schemeClr val="bg1"/>
                </a:solidFill>
              </a:rPr>
              <a:t>Studija izvodljivosti 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37E53F1-B596-4159-97E3-FDF77D536D23}"/>
              </a:ext>
            </a:extLst>
          </p:cNvPr>
          <p:cNvSpPr/>
          <p:nvPr/>
        </p:nvSpPr>
        <p:spPr>
          <a:xfrm>
            <a:off x="788566" y="2803273"/>
            <a:ext cx="9303390" cy="2121065"/>
          </a:xfrm>
          <a:prstGeom prst="roundRect">
            <a:avLst/>
          </a:prstGeom>
          <a:solidFill>
            <a:srgbClr val="96BC33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chemeClr val="bg1"/>
                </a:solidFill>
              </a:rPr>
              <a:t>Potvrda Porezne uprave </a:t>
            </a:r>
            <a:endParaRPr lang="hr-HR" b="1" dirty="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b="1" dirty="0">
                <a:solidFill>
                  <a:schemeClr val="bg1"/>
                </a:solidFill>
              </a:rPr>
              <a:t>Potvrda o sukladnosti projekta s ciljevima Okvirne direktive o vodama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b="1" dirty="0">
                <a:solidFill>
                  <a:schemeClr val="bg1"/>
                </a:solidFill>
              </a:rPr>
              <a:t>Izvadak iz Registra vodnih tijela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b="1" dirty="0">
                <a:solidFill>
                  <a:schemeClr val="bg1"/>
                </a:solidFill>
              </a:rPr>
              <a:t>Predugovori ili ugovori o priključenju na sustav javnog navodnjavanja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b="1" dirty="0">
                <a:solidFill>
                  <a:schemeClr val="bg1"/>
                </a:solidFill>
              </a:rPr>
              <a:t>Uvjerenje o identifikaciji katastarskih čestica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b="1" dirty="0">
                <a:solidFill>
                  <a:schemeClr val="bg1"/>
                </a:solidFill>
              </a:rPr>
              <a:t>Troškovnik projektiranih radova/instalacija/opreme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b="1" u="sng" dirty="0">
                <a:solidFill>
                  <a:schemeClr val="bg1"/>
                </a:solidFill>
              </a:rPr>
              <a:t>Plan nabave</a:t>
            </a:r>
            <a:r>
              <a:rPr lang="hr-HR" b="1" dirty="0">
                <a:solidFill>
                  <a:schemeClr val="bg1"/>
                </a:solidFill>
              </a:rPr>
              <a:t>/</a:t>
            </a:r>
            <a:r>
              <a:rPr lang="it-IT" dirty="0">
                <a:solidFill>
                  <a:schemeClr val="bg1"/>
                </a:solidFill>
              </a:rPr>
              <a:t>Tablica troškova i izračuna potpore</a:t>
            </a:r>
            <a:endParaRPr lang="hr-HR" dirty="0">
              <a:solidFill>
                <a:schemeClr val="bg1"/>
              </a:solidFill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923DADB-88AD-4CDE-8936-BBEC5EBCC25A}"/>
              </a:ext>
            </a:extLst>
          </p:cNvPr>
          <p:cNvSpPr/>
          <p:nvPr/>
        </p:nvSpPr>
        <p:spPr>
          <a:xfrm>
            <a:off x="10470859" y="982862"/>
            <a:ext cx="1428923" cy="914291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rgbClr val="FF0000"/>
                </a:solidFill>
              </a:rPr>
              <a:t> PRILOG 1</a:t>
            </a:r>
          </a:p>
          <a:p>
            <a:pPr algn="ctr"/>
            <a:r>
              <a:rPr lang="hr-HR" b="1" dirty="0">
                <a:solidFill>
                  <a:srgbClr val="FF0000"/>
                </a:solidFill>
              </a:rPr>
              <a:t>NATJEČAJA</a:t>
            </a:r>
          </a:p>
        </p:txBody>
      </p:sp>
      <p:sp>
        <p:nvSpPr>
          <p:cNvPr id="2" name="Double Wave 1">
            <a:extLst>
              <a:ext uri="{FF2B5EF4-FFF2-40B4-BE49-F238E27FC236}">
                <a16:creationId xmlns:a16="http://schemas.microsoft.com/office/drawing/2014/main" id="{B6BBDB82-89F3-4B20-95CE-D6A3F227B9BE}"/>
              </a:ext>
            </a:extLst>
          </p:cNvPr>
          <p:cNvSpPr/>
          <p:nvPr/>
        </p:nvSpPr>
        <p:spPr>
          <a:xfrm>
            <a:off x="8078598" y="1216404"/>
            <a:ext cx="1921079" cy="1233181"/>
          </a:xfrm>
          <a:prstGeom prst="doubleWav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chemeClr val="bg1"/>
                </a:solidFill>
              </a:rPr>
              <a:t>NIJE MOGUĆA DOPUNA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0E039967-8937-4077-894A-A98A2ACBFE57}"/>
              </a:ext>
            </a:extLst>
          </p:cNvPr>
          <p:cNvSpPr/>
          <p:nvPr/>
        </p:nvSpPr>
        <p:spPr>
          <a:xfrm>
            <a:off x="8078598" y="3523376"/>
            <a:ext cx="1921079" cy="704675"/>
          </a:xfrm>
          <a:prstGeom prst="ellipse">
            <a:avLst/>
          </a:prstGeom>
          <a:solidFill>
            <a:srgbClr val="FAC06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/>
              <a:t>MOGUĆA</a:t>
            </a:r>
            <a:r>
              <a:rPr lang="hr-HR" dirty="0"/>
              <a:t> </a:t>
            </a:r>
            <a:r>
              <a:rPr lang="hr-HR" b="1" dirty="0"/>
              <a:t>DOPUNA</a:t>
            </a:r>
          </a:p>
        </p:txBody>
      </p:sp>
    </p:spTree>
    <p:extLst>
      <p:ext uri="{BB962C8B-B14F-4D97-AF65-F5344CB8AC3E}">
        <p14:creationId xmlns:p14="http://schemas.microsoft.com/office/powerpoint/2010/main" val="36439111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-1" y="0"/>
            <a:ext cx="12192001" cy="5147732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hr-HR" sz="36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7730" y="5486400"/>
            <a:ext cx="3040781" cy="933309"/>
          </a:xfrm>
          <a:prstGeom prst="rect">
            <a:avLst/>
          </a:prstGeom>
        </p:spPr>
      </p:pic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708187475"/>
              </p:ext>
            </p:extLst>
          </p:nvPr>
        </p:nvGraphicFramePr>
        <p:xfrm>
          <a:off x="0" y="1463040"/>
          <a:ext cx="11978511" cy="43055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3" name="Rounded Rectangle 12"/>
          <p:cNvSpPr/>
          <p:nvPr/>
        </p:nvSpPr>
        <p:spPr>
          <a:xfrm>
            <a:off x="396815" y="180975"/>
            <a:ext cx="11404122" cy="1817511"/>
          </a:xfrm>
          <a:prstGeom prst="roundRect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hr-HR" sz="2400" b="1" dirty="0">
                <a:solidFill>
                  <a:schemeClr val="bg1"/>
                </a:solidFill>
                <a:hlinkClick r:id="rId9" action="ppaction://hlinkfile"/>
              </a:rPr>
              <a:t>PRAVILNIK O PROVEDBI INTERVENCIJE 73.13 „POTPORA JAVNOJ INFRASTRUKTURI U RURALNIM PODRUČJIMA” I INTERVENCIJE 74.01. „POTPORA ZA SUSTAVE JAVNOG NAVODNJAVANJA” IZ STRATEŠKOG PLANA ZAJEDNIČKE POLJOPRIVREDNE POLITIKE REPUBLIKE HRVATSKE 2023.-2027</a:t>
            </a:r>
            <a:r>
              <a:rPr lang="hr-HR" b="1" dirty="0">
                <a:solidFill>
                  <a:schemeClr val="bg1"/>
                </a:solidFill>
                <a:hlinkClick r:id="rId9" action="ppaction://hlinkfile"/>
              </a:rPr>
              <a:t>.</a:t>
            </a:r>
            <a:endParaRPr lang="hr-HR" b="1" dirty="0">
              <a:solidFill>
                <a:schemeClr val="bg1"/>
              </a:solidFill>
            </a:endParaRPr>
          </a:p>
          <a:p>
            <a:pPr algn="ctr" fontAlgn="base"/>
            <a:r>
              <a:rPr lang="hr-HR" sz="2400" b="1" dirty="0">
                <a:solidFill>
                  <a:srgbClr val="6B9F25"/>
                </a:solidFill>
              </a:rPr>
              <a:t>(NN 152/2023, 13/2024, 136/2024 i 145/2024)</a:t>
            </a:r>
          </a:p>
        </p:txBody>
      </p:sp>
    </p:spTree>
    <p:extLst>
      <p:ext uri="{BB962C8B-B14F-4D97-AF65-F5344CB8AC3E}">
        <p14:creationId xmlns:p14="http://schemas.microsoft.com/office/powerpoint/2010/main" val="5925799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0" y="0"/>
            <a:ext cx="12192000" cy="5036233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hr-HR" sz="36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819" y="5317066"/>
            <a:ext cx="3040781" cy="933309"/>
          </a:xfrm>
          <a:prstGeom prst="rect">
            <a:avLst/>
          </a:prstGeom>
        </p:spPr>
      </p:pic>
      <p:sp>
        <p:nvSpPr>
          <p:cNvPr id="40" name="Rounded Rectangle 39"/>
          <p:cNvSpPr/>
          <p:nvPr/>
        </p:nvSpPr>
        <p:spPr>
          <a:xfrm>
            <a:off x="786426" y="185466"/>
            <a:ext cx="10152818" cy="656254"/>
          </a:xfrm>
          <a:prstGeom prst="roundRect">
            <a:avLst/>
          </a:prstGeom>
          <a:solidFill>
            <a:schemeClr val="accent3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hr-HR" b="1" dirty="0"/>
              <a:t> DOKUMENTACIJA KOJU KORISNICI MOGU DOSTAVITI NAKON SKLAPANJA UGOVORA O FINANCIRANJU, A PRIJE POKRETANJA POSTUPKA JAVNE NABAVE (KONTROLA EX-ANTE)</a:t>
            </a:r>
          </a:p>
          <a:p>
            <a:endParaRPr lang="hr-HR" dirty="0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311F29B-EF13-41DF-8515-1EE42FB63EE8}"/>
              </a:ext>
            </a:extLst>
          </p:cNvPr>
          <p:cNvSpPr/>
          <p:nvPr/>
        </p:nvSpPr>
        <p:spPr>
          <a:xfrm>
            <a:off x="364273" y="1757563"/>
            <a:ext cx="11484529" cy="2919950"/>
          </a:xfrm>
          <a:prstGeom prst="roundRect">
            <a:avLst/>
          </a:prstGeom>
          <a:solidFill>
            <a:srgbClr val="96B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dirty="0"/>
              <a:t>Nacrt dokumentacije o nabavi sa svim prilozima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dirty="0"/>
              <a:t>Odluka naručitelja o imenovanju članova stručnog povjerenstva za javnu nabavu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dirty="0"/>
              <a:t>Važeći certifikat iz područja javne nabave za najmanje jednog predstavnika naručitelja (člana stručnog povjerenstva za javnu nabavu)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dirty="0"/>
              <a:t>Izjave o postojanju ili nepostojanju sukoba interesa sukladno Zakonu o javnoj nabavi za sve predstavnike naručitelja i osobe koje su sudjelovale u pripremi i izradi dokumentacije (i tehničkog dijela dokumentacije)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dirty="0"/>
              <a:t>Popis osoba koje su sudjelovale u izradi dokumentacije o nabavi i koji uključuje naznaku osobe koja je izrađivala tehnički dio dokumentacije te mjere poduzete u smislu članka 199. ZJN 2016 u slučaju da su iste sudjelovale kao ponuditelji 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1B92791-630E-4160-A800-035406D32F27}"/>
              </a:ext>
            </a:extLst>
          </p:cNvPr>
          <p:cNvSpPr/>
          <p:nvPr/>
        </p:nvSpPr>
        <p:spPr>
          <a:xfrm>
            <a:off x="1426128" y="1005001"/>
            <a:ext cx="8355435" cy="536895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/>
              <a:t>Dokumentacija se dostavlja putem elektroničke pošte na adresu: nabava@apprrr.hr</a:t>
            </a:r>
            <a:endParaRPr lang="hr-HR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FF1B5624-E667-4DEE-A134-3F0E586396A0}"/>
              </a:ext>
            </a:extLst>
          </p:cNvPr>
          <p:cNvSpPr/>
          <p:nvPr/>
        </p:nvSpPr>
        <p:spPr>
          <a:xfrm>
            <a:off x="10127468" y="932493"/>
            <a:ext cx="1428923" cy="65625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rgbClr val="FF0000"/>
                </a:solidFill>
              </a:rPr>
              <a:t> PRILOG 2</a:t>
            </a:r>
          </a:p>
          <a:p>
            <a:pPr algn="ctr"/>
            <a:r>
              <a:rPr lang="hr-HR" b="1" dirty="0">
                <a:solidFill>
                  <a:srgbClr val="FF0000"/>
                </a:solidFill>
              </a:rPr>
              <a:t>NATJEČAJA</a:t>
            </a:r>
          </a:p>
        </p:txBody>
      </p:sp>
    </p:spTree>
    <p:extLst>
      <p:ext uri="{BB962C8B-B14F-4D97-AF65-F5344CB8AC3E}">
        <p14:creationId xmlns:p14="http://schemas.microsoft.com/office/powerpoint/2010/main" val="19674267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0" y="0"/>
            <a:ext cx="12189206" cy="5043268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marL="571500" indent="-571500" algn="ctr">
              <a:buFont typeface="Wingdings" panose="05000000000000000000" pitchFamily="2" charset="2"/>
              <a:buChar char="Ø"/>
            </a:pPr>
            <a:endParaRPr lang="hr-HR" sz="36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819" y="5317066"/>
            <a:ext cx="3040781" cy="933309"/>
          </a:xfrm>
          <a:prstGeom prst="rect">
            <a:avLst/>
          </a:prstGeom>
        </p:spPr>
      </p:pic>
      <p:sp>
        <p:nvSpPr>
          <p:cNvPr id="40" name="Rounded Rectangle 39"/>
          <p:cNvSpPr/>
          <p:nvPr/>
        </p:nvSpPr>
        <p:spPr>
          <a:xfrm>
            <a:off x="1412375" y="334180"/>
            <a:ext cx="9515254" cy="441607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l-PL" b="1" dirty="0"/>
              <a:t>DOKUMENTACIJA ZA PODNOŠENJE </a:t>
            </a:r>
            <a:r>
              <a:rPr lang="pl-PL" b="1" u="sng" dirty="0"/>
              <a:t>DRUGOG DIJELA </a:t>
            </a:r>
            <a:r>
              <a:rPr lang="pl-PL" b="1" dirty="0"/>
              <a:t>ZAHTJEVA ZA POTPORU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37E53F1-B596-4159-97E3-FDF77D536D23}"/>
              </a:ext>
            </a:extLst>
          </p:cNvPr>
          <p:cNvSpPr/>
          <p:nvPr/>
        </p:nvSpPr>
        <p:spPr>
          <a:xfrm>
            <a:off x="303230" y="1181711"/>
            <a:ext cx="9790339" cy="3355120"/>
          </a:xfrm>
          <a:prstGeom prst="roundRect">
            <a:avLst/>
          </a:prstGeom>
          <a:solidFill>
            <a:srgbClr val="96BC33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hr-HR" dirty="0">
                <a:solidFill>
                  <a:prstClr val="white"/>
                </a:solidFill>
              </a:rPr>
              <a:t>Plan nabave</a:t>
            </a:r>
            <a:r>
              <a:rPr lang="hr-HR" b="1" dirty="0">
                <a:solidFill>
                  <a:prstClr val="white"/>
                </a:solidFill>
              </a:rPr>
              <a:t>/</a:t>
            </a:r>
            <a:r>
              <a:rPr lang="it-IT" b="1" u="sng" dirty="0">
                <a:solidFill>
                  <a:prstClr val="white"/>
                </a:solidFill>
              </a:rPr>
              <a:t>Tablica troškova i izračuna </a:t>
            </a:r>
            <a:r>
              <a:rPr lang="it-IT" b="1" u="sng" dirty="0" smtClean="0">
                <a:solidFill>
                  <a:prstClr val="white"/>
                </a:solidFill>
              </a:rPr>
              <a:t>potpore</a:t>
            </a:r>
            <a:endParaRPr lang="hr-HR" b="1" dirty="0" smtClean="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b="1" dirty="0" smtClean="0">
                <a:solidFill>
                  <a:schemeClr val="bg1"/>
                </a:solidFill>
              </a:rPr>
              <a:t>Dokumentacija </a:t>
            </a:r>
            <a:r>
              <a:rPr lang="en-US" b="1" dirty="0">
                <a:solidFill>
                  <a:schemeClr val="bg1"/>
                </a:solidFill>
              </a:rPr>
              <a:t>vezana uz provođenje postupka javne nabave</a:t>
            </a:r>
            <a:r>
              <a:rPr lang="hr-HR" b="1" dirty="0">
                <a:solidFill>
                  <a:schemeClr val="bg1"/>
                </a:solidFill>
              </a:rPr>
              <a:t> </a:t>
            </a:r>
            <a:r>
              <a:rPr lang="hr-HR" sz="1400" i="1" dirty="0">
                <a:solidFill>
                  <a:schemeClr val="bg1"/>
                </a:solidFill>
              </a:rPr>
              <a:t>(uključujući i nastale opće troškove za koje je provedena javna nabava prije podnošenja  Zahtjeva za potporu)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b="1" dirty="0">
                <a:solidFill>
                  <a:schemeClr val="bg1"/>
                </a:solidFill>
              </a:rPr>
              <a:t>Dokumentacija vezana uz provođenje postupka jednostavne nabave </a:t>
            </a:r>
            <a:r>
              <a:rPr lang="hr-HR" sz="1400" i="1" dirty="0">
                <a:solidFill>
                  <a:schemeClr val="bg1"/>
                </a:solidFill>
              </a:rPr>
              <a:t>(uključujući i nastale opće troškove za koje je provedena jednostavna nabava prije podnošenja  Zahtjeva za potporu)</a:t>
            </a:r>
            <a:endParaRPr lang="hr-HR" i="1" dirty="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b="1" dirty="0">
                <a:solidFill>
                  <a:schemeClr val="bg1"/>
                </a:solidFill>
              </a:rPr>
              <a:t>Ugovor o kupoprodaji zemljišta radi realizacije projekta, ovjeren od strane javnog bilježnika, ako je primjenjivo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b="1" dirty="0">
                <a:solidFill>
                  <a:schemeClr val="bg1"/>
                </a:solidFill>
              </a:rPr>
              <a:t>Elaborat procjene tržišne vrijednosti nekretnine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b="1" dirty="0">
                <a:solidFill>
                  <a:schemeClr val="bg1"/>
                </a:solidFill>
              </a:rPr>
              <a:t>Uvjerenje o identifikaciji katastarskih čestica iz Ugovora o kupoprodaji zemljišta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b="1" dirty="0">
                <a:solidFill>
                  <a:schemeClr val="bg1"/>
                </a:solidFill>
              </a:rPr>
              <a:t>Dokumentacija kojom se dokazuju ostali opći troškovi rješavanja imovinsko-pravnih odnosa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b="1" dirty="0">
                <a:solidFill>
                  <a:schemeClr val="bg1"/>
                </a:solidFill>
              </a:rPr>
              <a:t>Ugovor o priključenju sustava navodnjavanja na elektroenergetsku mrežu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923DADB-88AD-4CDE-8936-BBEC5EBCC25A}"/>
              </a:ext>
            </a:extLst>
          </p:cNvPr>
          <p:cNvSpPr/>
          <p:nvPr/>
        </p:nvSpPr>
        <p:spPr>
          <a:xfrm>
            <a:off x="10438110" y="1181711"/>
            <a:ext cx="1409349" cy="84446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rgbClr val="FF0000"/>
                </a:solidFill>
              </a:rPr>
              <a:t> PRILOG 3</a:t>
            </a:r>
          </a:p>
          <a:p>
            <a:pPr algn="ctr"/>
            <a:r>
              <a:rPr lang="hr-HR" b="1" dirty="0">
                <a:solidFill>
                  <a:srgbClr val="FF0000"/>
                </a:solidFill>
              </a:rPr>
              <a:t>NATJEČAJA</a:t>
            </a:r>
          </a:p>
        </p:txBody>
      </p:sp>
    </p:spTree>
    <p:extLst>
      <p:ext uri="{BB962C8B-B14F-4D97-AF65-F5344CB8AC3E}">
        <p14:creationId xmlns:p14="http://schemas.microsoft.com/office/powerpoint/2010/main" val="23891560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0" y="-4623"/>
            <a:ext cx="12192000" cy="5153025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hr-HR" sz="36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819" y="5317066"/>
            <a:ext cx="3040781" cy="933309"/>
          </a:xfrm>
          <a:prstGeom prst="rect">
            <a:avLst/>
          </a:prstGeom>
        </p:spPr>
      </p:pic>
      <p:sp>
        <p:nvSpPr>
          <p:cNvPr id="40" name="Rounded Rectangle 39"/>
          <p:cNvSpPr/>
          <p:nvPr/>
        </p:nvSpPr>
        <p:spPr>
          <a:xfrm>
            <a:off x="1470065" y="167408"/>
            <a:ext cx="8940028" cy="464671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hr-HR" b="1" dirty="0"/>
              <a:t>DOKUMENTACIJA </a:t>
            </a:r>
            <a:r>
              <a:rPr lang="pl-PL" b="1" dirty="0"/>
              <a:t>ZA PODNOŠENJE </a:t>
            </a:r>
            <a:r>
              <a:rPr lang="pl-PL" b="1" u="sng" dirty="0"/>
              <a:t>ZAHTJEVA ZA PROMJENU</a:t>
            </a:r>
            <a:endParaRPr lang="hr-HR" u="sng" dirty="0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98F1225-2E1A-4B73-B7EF-D79609A27BE8}"/>
              </a:ext>
            </a:extLst>
          </p:cNvPr>
          <p:cNvSpPr/>
          <p:nvPr/>
        </p:nvSpPr>
        <p:spPr>
          <a:xfrm>
            <a:off x="587231" y="1508081"/>
            <a:ext cx="10477850" cy="1233181"/>
          </a:xfrm>
          <a:prstGeom prst="roundRect">
            <a:avLst/>
          </a:prstGeom>
          <a:solidFill>
            <a:srgbClr val="96B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dirty="0"/>
              <a:t>Pravomoćna Izmjena/dopuna građevinske dozvole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dirty="0"/>
              <a:t>Izmjena/dopuna glavnog projekta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dirty="0"/>
              <a:t>Novi/izmijenjeni troškovnik projektiranih radova/instalacija/opreme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2419EA8-2AAA-4FBC-AA6A-8E1F6ECE5F72}"/>
              </a:ext>
            </a:extLst>
          </p:cNvPr>
          <p:cNvSpPr/>
          <p:nvPr/>
        </p:nvSpPr>
        <p:spPr>
          <a:xfrm>
            <a:off x="587231" y="953523"/>
            <a:ext cx="4005871" cy="38589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hr-HR" sz="1600" b="1" dirty="0"/>
              <a:t>IZMJENA/DOPUNA GRAĐEVINSKE DOZVOLE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6416E85-C2C1-4C85-A475-CC77A35BB0F4}"/>
              </a:ext>
            </a:extLst>
          </p:cNvPr>
          <p:cNvSpPr/>
          <p:nvPr/>
        </p:nvSpPr>
        <p:spPr>
          <a:xfrm>
            <a:off x="587231" y="2909926"/>
            <a:ext cx="8423126" cy="51492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hr-HR" sz="1600" b="1" dirty="0"/>
              <a:t>PROMJENA ODABRANOG/UGOVORENOG PONUDITELJA/PROVEDBA NOVOG POSTUPKA NABAVE 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CBF00A1-6A31-42F4-9365-1C2DDDDE25C0}"/>
              </a:ext>
            </a:extLst>
          </p:cNvPr>
          <p:cNvSpPr/>
          <p:nvPr/>
        </p:nvSpPr>
        <p:spPr>
          <a:xfrm>
            <a:off x="587231" y="3603072"/>
            <a:ext cx="10477850" cy="817387"/>
          </a:xfrm>
          <a:prstGeom prst="roundRect">
            <a:avLst/>
          </a:prstGeom>
          <a:solidFill>
            <a:srgbClr val="96B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dirty="0"/>
              <a:t>Dokumentacija vezana uz provođenje postupka javne nabave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dirty="0"/>
              <a:t>Dokumentacija vezana uz provođenje postupka jednostavne </a:t>
            </a:r>
            <a:r>
              <a:rPr lang="hr-HR" dirty="0" smtClean="0"/>
              <a:t>nabave</a:t>
            </a:r>
            <a:endParaRPr lang="hr-HR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F8026841-B5DF-49F4-97C8-149312ED294B}"/>
              </a:ext>
            </a:extLst>
          </p:cNvPr>
          <p:cNvSpPr/>
          <p:nvPr/>
        </p:nvSpPr>
        <p:spPr>
          <a:xfrm>
            <a:off x="9655732" y="734857"/>
            <a:ext cx="1409349" cy="65625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rgbClr val="FF0000"/>
                </a:solidFill>
              </a:rPr>
              <a:t> PRILOG 4</a:t>
            </a:r>
          </a:p>
          <a:p>
            <a:pPr algn="ctr"/>
            <a:r>
              <a:rPr lang="hr-HR" b="1" dirty="0">
                <a:solidFill>
                  <a:srgbClr val="FF0000"/>
                </a:solidFill>
              </a:rPr>
              <a:t>NATJEČAJA</a:t>
            </a:r>
          </a:p>
        </p:txBody>
      </p:sp>
    </p:spTree>
    <p:extLst>
      <p:ext uri="{BB962C8B-B14F-4D97-AF65-F5344CB8AC3E}">
        <p14:creationId xmlns:p14="http://schemas.microsoft.com/office/powerpoint/2010/main" val="22063280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0" y="0"/>
            <a:ext cx="12192000" cy="5153025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hr-HR" sz="36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819" y="5317066"/>
            <a:ext cx="3040781" cy="933309"/>
          </a:xfrm>
          <a:prstGeom prst="rect">
            <a:avLst/>
          </a:prstGeom>
        </p:spPr>
      </p:pic>
      <p:sp>
        <p:nvSpPr>
          <p:cNvPr id="40" name="Rounded Rectangle 39"/>
          <p:cNvSpPr/>
          <p:nvPr/>
        </p:nvSpPr>
        <p:spPr>
          <a:xfrm>
            <a:off x="1941332" y="213551"/>
            <a:ext cx="8060797" cy="487404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hr-HR" b="1" dirty="0"/>
              <a:t>DOKUMENTACIJA </a:t>
            </a:r>
            <a:r>
              <a:rPr lang="pl-PL" b="1" dirty="0"/>
              <a:t>ZA PODNOŠENJE </a:t>
            </a:r>
            <a:r>
              <a:rPr lang="pl-PL" b="1" u="sng" dirty="0"/>
              <a:t>ZAHTJEVA ZA PROMJENU</a:t>
            </a:r>
            <a:endParaRPr lang="hr-HR" u="sng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E7C5DBC-8048-4E40-82F1-F28B5836B051}"/>
              </a:ext>
            </a:extLst>
          </p:cNvPr>
          <p:cNvSpPr/>
          <p:nvPr/>
        </p:nvSpPr>
        <p:spPr>
          <a:xfrm>
            <a:off x="427840" y="951724"/>
            <a:ext cx="5818216" cy="35660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hr-HR" sz="1600" b="1" dirty="0"/>
              <a:t>IZMJENA ODOBRENOG (PONUDBENOG) TROŠKOVNIKA (PONUDE)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C4A9002A-0981-4B91-B2CB-50DE086F4495}"/>
              </a:ext>
            </a:extLst>
          </p:cNvPr>
          <p:cNvSpPr/>
          <p:nvPr/>
        </p:nvSpPr>
        <p:spPr>
          <a:xfrm>
            <a:off x="427839" y="1416823"/>
            <a:ext cx="10510335" cy="2194563"/>
          </a:xfrm>
          <a:prstGeom prst="roundRect">
            <a:avLst/>
          </a:prstGeom>
          <a:solidFill>
            <a:srgbClr val="96B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Ø"/>
            </a:pPr>
            <a:endParaRPr lang="hr-HR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dirty="0"/>
              <a:t>Dokumentacija vezana uz provođenje postupka javne nabave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dirty="0"/>
              <a:t>Dokumentacija vezana uz provođenje postupka jednostavne nabave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dirty="0"/>
              <a:t>Tablica usporedbe nove (izmijenjene) ponude  s  odobrenom ponudom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dirty="0"/>
              <a:t>Novi/izmijenjeni troškovnik projektiranih radova/instalacija/opreme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dirty="0"/>
              <a:t>Očitovanje izrađeno od strane glavnog projektanta i glavnog nadzornog inženjera s opisom i sažetkom planiranih promjena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dirty="0"/>
              <a:t>Očitovanje/Mišljenje upravnog tijela nadležnog za upravne poslove graditeljstva i prostornog uređenja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hr-HR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FB51EE2-DF9F-4E9A-8743-5C0D54FC0D38}"/>
              </a:ext>
            </a:extLst>
          </p:cNvPr>
          <p:cNvSpPr/>
          <p:nvPr/>
        </p:nvSpPr>
        <p:spPr>
          <a:xfrm>
            <a:off x="10392390" y="473771"/>
            <a:ext cx="1409349" cy="65625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rgbClr val="FF0000"/>
                </a:solidFill>
              </a:rPr>
              <a:t> PRILOG 4</a:t>
            </a:r>
          </a:p>
          <a:p>
            <a:pPr algn="ctr"/>
            <a:r>
              <a:rPr lang="hr-HR" b="1" dirty="0">
                <a:solidFill>
                  <a:srgbClr val="FF0000"/>
                </a:solidFill>
              </a:rPr>
              <a:t>NATJEČAJA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F89F188-82EC-4CBA-A1C8-205E1C7722B7}"/>
              </a:ext>
            </a:extLst>
          </p:cNvPr>
          <p:cNvSpPr/>
          <p:nvPr/>
        </p:nvSpPr>
        <p:spPr>
          <a:xfrm>
            <a:off x="427840" y="3734417"/>
            <a:ext cx="4931952" cy="36730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1600" b="1" dirty="0"/>
              <a:t>OSTALA DOKUMENTACIJA OVISNO O VRSTI PROMJENE</a:t>
            </a:r>
            <a:endParaRPr lang="hr-HR" sz="1600" b="1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193C56A-3F1F-4090-B8E6-0FE297B96362}"/>
              </a:ext>
            </a:extLst>
          </p:cNvPr>
          <p:cNvSpPr/>
          <p:nvPr/>
        </p:nvSpPr>
        <p:spPr>
          <a:xfrm>
            <a:off x="427839" y="4208122"/>
            <a:ext cx="10401278" cy="694134"/>
          </a:xfrm>
          <a:prstGeom prst="roundRect">
            <a:avLst/>
          </a:prstGeom>
          <a:solidFill>
            <a:srgbClr val="96B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dirty="0"/>
              <a:t>Dodatak (aneks) ugovora o javnoj ili jednostavnoj nabavi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dirty="0"/>
              <a:t>Plan nabave/Tablica troškova i izračuna potpore</a:t>
            </a:r>
          </a:p>
        </p:txBody>
      </p:sp>
    </p:spTree>
    <p:extLst>
      <p:ext uri="{BB962C8B-B14F-4D97-AF65-F5344CB8AC3E}">
        <p14:creationId xmlns:p14="http://schemas.microsoft.com/office/powerpoint/2010/main" val="11533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0" y="0"/>
            <a:ext cx="12192000" cy="5022166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hr-HR" sz="36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819" y="5317066"/>
            <a:ext cx="3040781" cy="933309"/>
          </a:xfrm>
          <a:prstGeom prst="rect">
            <a:avLst/>
          </a:prstGeom>
        </p:spPr>
      </p:pic>
      <p:sp>
        <p:nvSpPr>
          <p:cNvPr id="40" name="Rounded Rectangle 39"/>
          <p:cNvSpPr/>
          <p:nvPr/>
        </p:nvSpPr>
        <p:spPr>
          <a:xfrm>
            <a:off x="2111500" y="148739"/>
            <a:ext cx="7574106" cy="471169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hr-HR" b="1" dirty="0"/>
              <a:t>DOKUMENTACIJA ZA </a:t>
            </a:r>
            <a:r>
              <a:rPr lang="pl-PL" b="1" dirty="0"/>
              <a:t>PODNOŠENJE </a:t>
            </a:r>
            <a:r>
              <a:rPr lang="pl-PL" b="1" u="sng" dirty="0"/>
              <a:t>ZAHTJEVA ZA ISPLATU PREDUJMA </a:t>
            </a:r>
            <a:endParaRPr lang="hr-HR" u="sng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929EC4C-C3C5-4593-922C-A8A81810ADEF}"/>
              </a:ext>
            </a:extLst>
          </p:cNvPr>
          <p:cNvSpPr/>
          <p:nvPr/>
        </p:nvSpPr>
        <p:spPr>
          <a:xfrm>
            <a:off x="198242" y="791621"/>
            <a:ext cx="3199106" cy="511305"/>
          </a:xfrm>
          <a:prstGeom prst="roundRect">
            <a:avLst/>
          </a:prstGeom>
          <a:solidFill>
            <a:srgbClr val="96BC33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dirty="0"/>
              <a:t>Potvrda Porezne uprave 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A3E3858-9F5F-493A-9BD5-81263575C88E}"/>
              </a:ext>
            </a:extLst>
          </p:cNvPr>
          <p:cNvSpPr/>
          <p:nvPr/>
        </p:nvSpPr>
        <p:spPr>
          <a:xfrm>
            <a:off x="3765509" y="751977"/>
            <a:ext cx="1493681" cy="58521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rgbClr val="FF0000"/>
                </a:solidFill>
              </a:rPr>
              <a:t> PRILOG 5</a:t>
            </a:r>
          </a:p>
          <a:p>
            <a:pPr algn="ctr"/>
            <a:r>
              <a:rPr lang="hr-HR" b="1" dirty="0">
                <a:solidFill>
                  <a:srgbClr val="FF0000"/>
                </a:solidFill>
              </a:rPr>
              <a:t>NATJEČAJA</a:t>
            </a:r>
          </a:p>
        </p:txBody>
      </p:sp>
      <p:sp>
        <p:nvSpPr>
          <p:cNvPr id="7" name="Rounded Rectangle 39">
            <a:extLst>
              <a:ext uri="{FF2B5EF4-FFF2-40B4-BE49-F238E27FC236}">
                <a16:creationId xmlns:a16="http://schemas.microsoft.com/office/drawing/2014/main" id="{E9F99ED6-94BB-4C42-A924-2409E7E841EE}"/>
              </a:ext>
            </a:extLst>
          </p:cNvPr>
          <p:cNvSpPr/>
          <p:nvPr/>
        </p:nvSpPr>
        <p:spPr>
          <a:xfrm>
            <a:off x="2111500" y="1646351"/>
            <a:ext cx="7574106" cy="492213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hr-HR" b="1" dirty="0"/>
              <a:t>DOKUMENTACIJA ZA PODNOŠENJE </a:t>
            </a:r>
            <a:r>
              <a:rPr lang="hr-HR" b="1" u="sng" dirty="0"/>
              <a:t>ZAHTJEVA ZA ISPLATU</a:t>
            </a:r>
            <a:endParaRPr lang="hr-HR" u="sng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81F51725-5D3B-4736-A337-04A01BBFF518}"/>
              </a:ext>
            </a:extLst>
          </p:cNvPr>
          <p:cNvSpPr/>
          <p:nvPr/>
        </p:nvSpPr>
        <p:spPr>
          <a:xfrm>
            <a:off x="198242" y="2447719"/>
            <a:ext cx="11299971" cy="2330429"/>
          </a:xfrm>
          <a:prstGeom prst="roundRect">
            <a:avLst/>
          </a:prstGeom>
          <a:solidFill>
            <a:srgbClr val="96B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dirty="0"/>
              <a:t>Potvrda Porezne uprave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dirty="0"/>
              <a:t>Izjava korisnika o nemogućnosti odbitka pretporeza/poreza na dodanu vrijednost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dirty="0"/>
              <a:t>Računi/ kupoprodajni ugovori/ dokumenti temeljem kojih je stečeno pravo vlasništva ili su riješeni imovinsko-pravni odnosi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dirty="0"/>
              <a:t>Dokument na osnovu kojeg je izvršeno plaćanje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dirty="0"/>
              <a:t>Izvadak o prometu i stanju na računu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dirty="0"/>
              <a:t>Dokaz plaćanja u stranoj valuti (SWIFT)/Izvod deviznog računa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dirty="0"/>
              <a:t>Dokument banke iz kojeg je vidljivo po kojem tečaju je korisnik kupio sredstva u stranoj valuti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19C5C75-DDFF-4DC4-B59E-284D3C9545B3}"/>
              </a:ext>
            </a:extLst>
          </p:cNvPr>
          <p:cNvSpPr/>
          <p:nvPr/>
        </p:nvSpPr>
        <p:spPr>
          <a:xfrm>
            <a:off x="9942261" y="1599847"/>
            <a:ext cx="1493681" cy="58521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rgbClr val="FF0000"/>
                </a:solidFill>
              </a:rPr>
              <a:t> PRILOG 6</a:t>
            </a:r>
          </a:p>
          <a:p>
            <a:pPr algn="ctr"/>
            <a:r>
              <a:rPr lang="hr-HR" b="1" dirty="0">
                <a:solidFill>
                  <a:srgbClr val="FF0000"/>
                </a:solidFill>
              </a:rPr>
              <a:t>NATJEČAJA</a:t>
            </a:r>
          </a:p>
        </p:txBody>
      </p:sp>
    </p:spTree>
    <p:extLst>
      <p:ext uri="{BB962C8B-B14F-4D97-AF65-F5344CB8AC3E}">
        <p14:creationId xmlns:p14="http://schemas.microsoft.com/office/powerpoint/2010/main" val="41614800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0" y="1"/>
            <a:ext cx="12192000" cy="5057334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hr-HR" sz="36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819" y="5317066"/>
            <a:ext cx="3040781" cy="933309"/>
          </a:xfrm>
          <a:prstGeom prst="rect">
            <a:avLst/>
          </a:prstGeom>
        </p:spPr>
      </p:pic>
      <p:sp>
        <p:nvSpPr>
          <p:cNvPr id="40" name="Rounded Rectangle 39"/>
          <p:cNvSpPr/>
          <p:nvPr/>
        </p:nvSpPr>
        <p:spPr>
          <a:xfrm>
            <a:off x="2378547" y="220923"/>
            <a:ext cx="7264855" cy="472556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hr-HR" b="1" dirty="0"/>
              <a:t>DOKUMENTACIJA ZA PODNOŠENJE </a:t>
            </a:r>
            <a:r>
              <a:rPr lang="hr-HR" b="1" u="sng" dirty="0"/>
              <a:t>ZAHTJEVA ZA ISPLATU</a:t>
            </a:r>
            <a:endParaRPr lang="hr-HR" u="sng" dirty="0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9A801F2-38D8-439E-8AAB-A6622E1FA673}"/>
              </a:ext>
            </a:extLst>
          </p:cNvPr>
          <p:cNvSpPr/>
          <p:nvPr/>
        </p:nvSpPr>
        <p:spPr>
          <a:xfrm>
            <a:off x="446014" y="914400"/>
            <a:ext cx="11299971" cy="3816991"/>
          </a:xfrm>
          <a:prstGeom prst="roundRect">
            <a:avLst/>
          </a:prstGeom>
          <a:solidFill>
            <a:srgbClr val="96B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dirty="0"/>
              <a:t>Ugovor o kreditu i potvrda banke koja dokazuje da su računi plaćeni iz kredita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dirty="0"/>
              <a:t>Ugovor o cesiji/asignaciji/akreditiv/izjava o prijeboju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dirty="0"/>
              <a:t>Knjigovodstvena dokumentacija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dirty="0"/>
              <a:t>Pravomoćna Uporabna dozvola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dirty="0"/>
              <a:t>Ugovori o priključenju na sustav javnog navodnjavanja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dirty="0"/>
              <a:t>Izvještaj o ugrađenom mjeraču protoka/vodomjeru /Izvještaj o ugrađenim vodomjerima po svim vodomjernim oknima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dirty="0"/>
              <a:t>Vodopravna dozvola za zahvaćanje vode za navodnjavanje Tablica troškova i izračuna potpore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dirty="0"/>
              <a:t>Izjava odabranog ponuditelja i/ili drugog relevantnog izvora o nastalim razlikama u troškovniku tijekom provedbe projekta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dirty="0"/>
              <a:t>Tablica usporedbe računa/situacije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hr-HR" dirty="0"/>
              <a:t>Dokumentacija vezana uz izvršenje ugovora iz provedenog postupka </a:t>
            </a:r>
            <a:r>
              <a:rPr lang="hr-HR" u="sng" dirty="0"/>
              <a:t>javne</a:t>
            </a:r>
            <a:r>
              <a:rPr lang="hr-HR" dirty="0"/>
              <a:t> nabave/</a:t>
            </a:r>
            <a:r>
              <a:rPr lang="hr-HR" u="sng" dirty="0"/>
              <a:t>jednostavne </a:t>
            </a:r>
            <a:r>
              <a:rPr lang="hr-HR" dirty="0"/>
              <a:t>nabave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9418A62-360F-47C0-9961-A265928BFF50}"/>
              </a:ext>
            </a:extLst>
          </p:cNvPr>
          <p:cNvSpPr/>
          <p:nvPr/>
        </p:nvSpPr>
        <p:spPr>
          <a:xfrm>
            <a:off x="10032285" y="164591"/>
            <a:ext cx="1392641" cy="58521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rgbClr val="FF0000"/>
                </a:solidFill>
              </a:rPr>
              <a:t> PRILOG 6</a:t>
            </a:r>
          </a:p>
          <a:p>
            <a:pPr algn="ctr"/>
            <a:r>
              <a:rPr lang="hr-HR" b="1" dirty="0">
                <a:solidFill>
                  <a:srgbClr val="FF0000"/>
                </a:solidFill>
              </a:rPr>
              <a:t>NATJEČAJA</a:t>
            </a:r>
          </a:p>
        </p:txBody>
      </p:sp>
    </p:spTree>
    <p:extLst>
      <p:ext uri="{BB962C8B-B14F-4D97-AF65-F5344CB8AC3E}">
        <p14:creationId xmlns:p14="http://schemas.microsoft.com/office/powerpoint/2010/main" val="24347827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r-HR" sz="4800" b="1" dirty="0"/>
              <a:t>Hvala na pažnji!</a:t>
            </a:r>
          </a:p>
        </p:txBody>
      </p:sp>
    </p:spTree>
    <p:extLst>
      <p:ext uri="{BB962C8B-B14F-4D97-AF65-F5344CB8AC3E}">
        <p14:creationId xmlns:p14="http://schemas.microsoft.com/office/powerpoint/2010/main" val="2608358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7730" y="5486400"/>
            <a:ext cx="3040781" cy="93330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0AC0872-5360-1E31-5FC2-BD0FFA0108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819" y="1909501"/>
            <a:ext cx="9641462" cy="3148357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0" y="7496"/>
            <a:ext cx="12192000" cy="900719"/>
          </a:xfrm>
          <a:prstGeom prst="roundRect">
            <a:avLst/>
          </a:prstGeom>
          <a:gradFill>
            <a:gsLst>
              <a:gs pos="0">
                <a:schemeClr val="accent2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satMod val="110000"/>
                  <a:lumMod val="100000"/>
                  <a:shade val="100000"/>
                </a:schemeClr>
              </a:gs>
              <a:gs pos="100000">
                <a:schemeClr val="accent2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dirty="0"/>
              <a:t>Informacije o Pravilniku i Natječaju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76343" y="3982406"/>
            <a:ext cx="2867916" cy="115146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/>
              <a:t>Datum objave Natječaja:</a:t>
            </a:r>
          </a:p>
          <a:p>
            <a:pPr algn="ctr"/>
            <a:r>
              <a:rPr lang="hr-HR" dirty="0"/>
              <a:t>17. prosinca 2024.</a:t>
            </a:r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8591DB67-6F96-3F7C-5FFB-98455814FB41}"/>
              </a:ext>
            </a:extLst>
          </p:cNvPr>
          <p:cNvSpPr/>
          <p:nvPr/>
        </p:nvSpPr>
        <p:spPr>
          <a:xfrm>
            <a:off x="4257040" y="2587494"/>
            <a:ext cx="365760" cy="67799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A53F365-B28F-E631-73D1-5349EAC50D9B}"/>
              </a:ext>
            </a:extLst>
          </p:cNvPr>
          <p:cNvSpPr/>
          <p:nvPr/>
        </p:nvSpPr>
        <p:spPr>
          <a:xfrm>
            <a:off x="4043680" y="3906391"/>
            <a:ext cx="1788160" cy="37096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0" name="Rounded Rectangle 9"/>
          <p:cNvSpPr/>
          <p:nvPr/>
        </p:nvSpPr>
        <p:spPr>
          <a:xfrm>
            <a:off x="266818" y="1472390"/>
            <a:ext cx="2867916" cy="115146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/>
              <a:t>https://www.apprrr.hr/74-01-ulaganja-potpora-za-sustave-javnog-navodnjavanja/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465191" y="1468909"/>
            <a:ext cx="2867916" cy="115146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/>
              <a:t>https://ruralnirazvoj.hr/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8465191" y="3869751"/>
            <a:ext cx="2867916" cy="115146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/>
              <a:t>Pravilnik: NN </a:t>
            </a:r>
            <a:r>
              <a:rPr lang="nn-NO" dirty="0"/>
              <a:t>152/2023, 13/2024, 136/2024 i 145/2024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5772586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7730" y="5486400"/>
            <a:ext cx="3040781" cy="933309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0" y="-1696"/>
            <a:ext cx="12192000" cy="657090"/>
          </a:xfrm>
          <a:prstGeom prst="roundRect">
            <a:avLst/>
          </a:prstGeom>
          <a:gradFill>
            <a:gsLst>
              <a:gs pos="0">
                <a:schemeClr val="accent2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satMod val="110000"/>
                  <a:lumMod val="100000"/>
                  <a:shade val="100000"/>
                </a:schemeClr>
              </a:gs>
              <a:gs pos="100000">
                <a:schemeClr val="accent2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dirty="0"/>
              <a:t>Informacije o Pravilniku i Natječaju</a:t>
            </a:r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8591DB67-6F96-3F7C-5FFB-98455814FB41}"/>
              </a:ext>
            </a:extLst>
          </p:cNvPr>
          <p:cNvSpPr/>
          <p:nvPr/>
        </p:nvSpPr>
        <p:spPr>
          <a:xfrm rot="16200000">
            <a:off x="2296955" y="2642580"/>
            <a:ext cx="365760" cy="67799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8" name="Arrow: Down 8">
            <a:extLst>
              <a:ext uri="{FF2B5EF4-FFF2-40B4-BE49-F238E27FC236}">
                <a16:creationId xmlns:a16="http://schemas.microsoft.com/office/drawing/2014/main" id="{8591DB67-6F96-3F7C-5FFB-98455814FB41}"/>
              </a:ext>
            </a:extLst>
          </p:cNvPr>
          <p:cNvSpPr/>
          <p:nvPr/>
        </p:nvSpPr>
        <p:spPr>
          <a:xfrm rot="16200000">
            <a:off x="2296955" y="3568478"/>
            <a:ext cx="365760" cy="67799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11353" t="20189" r="61601" b="17640"/>
          <a:stretch/>
        </p:blipFill>
        <p:spPr>
          <a:xfrm>
            <a:off x="3033132" y="802888"/>
            <a:ext cx="6842947" cy="4423844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</p:pic>
      <p:sp>
        <p:nvSpPr>
          <p:cNvPr id="12" name="Arrow: Down 8">
            <a:extLst>
              <a:ext uri="{FF2B5EF4-FFF2-40B4-BE49-F238E27FC236}">
                <a16:creationId xmlns:a16="http://schemas.microsoft.com/office/drawing/2014/main" id="{8591DB67-6F96-3F7C-5FFB-98455814FB41}"/>
              </a:ext>
            </a:extLst>
          </p:cNvPr>
          <p:cNvSpPr/>
          <p:nvPr/>
        </p:nvSpPr>
        <p:spPr>
          <a:xfrm rot="16200000">
            <a:off x="2296955" y="4404820"/>
            <a:ext cx="365760" cy="67799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0123075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0" y="0"/>
            <a:ext cx="12191999" cy="5148197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hr-HR" sz="3600" dirty="0"/>
              <a:t>Podnošenje prvog dijela zahtjeva za potporu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7730" y="5486400"/>
            <a:ext cx="3040781" cy="933309"/>
          </a:xfrm>
          <a:prstGeom prst="rect">
            <a:avLst/>
          </a:prstGeom>
        </p:spPr>
      </p:pic>
      <p:sp>
        <p:nvSpPr>
          <p:cNvPr id="12" name="Rounded Rectangle 11"/>
          <p:cNvSpPr/>
          <p:nvPr/>
        </p:nvSpPr>
        <p:spPr>
          <a:xfrm>
            <a:off x="0" y="1114473"/>
            <a:ext cx="12191998" cy="2385083"/>
          </a:xfrm>
          <a:prstGeom prst="roundRect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6135" y="1104821"/>
            <a:ext cx="10482836" cy="696337"/>
          </a:xfrm>
        </p:spPr>
        <p:txBody>
          <a:bodyPr>
            <a:normAutofit/>
          </a:bodyPr>
          <a:lstStyle/>
          <a:p>
            <a:r>
              <a:rPr lang="hr-HR" sz="2000" b="1" dirty="0">
                <a:solidFill>
                  <a:schemeClr val="bg1"/>
                </a:solidFill>
              </a:rPr>
              <a:t>ROK ZA PODNOŠENJE PRVOG DIJELA ZAHTJEVA ZA POTPORU</a:t>
            </a:r>
          </a:p>
        </p:txBody>
      </p:sp>
      <p:sp>
        <p:nvSpPr>
          <p:cNvPr id="2" name="Oval 1"/>
          <p:cNvSpPr/>
          <p:nvPr/>
        </p:nvSpPr>
        <p:spPr>
          <a:xfrm>
            <a:off x="1573285" y="1810810"/>
            <a:ext cx="8348536" cy="30049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dirty="0"/>
              <a:t>Početak podnošenja:</a:t>
            </a:r>
          </a:p>
          <a:p>
            <a:pPr algn="ctr"/>
            <a:r>
              <a:rPr lang="hr-HR" sz="3600" b="1" dirty="0" smtClean="0"/>
              <a:t>4.3.2025</a:t>
            </a:r>
            <a:r>
              <a:rPr lang="hr-HR" sz="3600" b="1" dirty="0"/>
              <a:t>. </a:t>
            </a:r>
            <a:r>
              <a:rPr lang="hr-HR" sz="3600" b="1" u="sng" dirty="0"/>
              <a:t>od 12:00 h</a:t>
            </a:r>
          </a:p>
          <a:p>
            <a:pPr algn="ctr"/>
            <a:r>
              <a:rPr lang="hr-HR" sz="3600" dirty="0"/>
              <a:t>Kraj podnošenja:</a:t>
            </a:r>
          </a:p>
          <a:p>
            <a:pPr algn="ctr"/>
            <a:r>
              <a:rPr lang="hr-HR" sz="3600" b="1" dirty="0" smtClean="0"/>
              <a:t>3.4.2025</a:t>
            </a:r>
            <a:r>
              <a:rPr lang="hr-HR" sz="3600" b="1" dirty="0"/>
              <a:t>. </a:t>
            </a:r>
            <a:r>
              <a:rPr lang="hr-HR" sz="3600" b="1" u="sng" dirty="0"/>
              <a:t>do 12:00 h</a:t>
            </a:r>
          </a:p>
        </p:txBody>
      </p:sp>
    </p:spTree>
    <p:extLst>
      <p:ext uri="{BB962C8B-B14F-4D97-AF65-F5344CB8AC3E}">
        <p14:creationId xmlns:p14="http://schemas.microsoft.com/office/powerpoint/2010/main" val="27607006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-1" y="1"/>
            <a:ext cx="12192001" cy="5181600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hr-HR" sz="36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819" y="5317066"/>
            <a:ext cx="3040781" cy="933309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687242" y="201931"/>
            <a:ext cx="5083499" cy="2665447"/>
            <a:chOff x="2729232" y="1875384"/>
            <a:chExt cx="3227959" cy="2665447"/>
          </a:xfrm>
        </p:grpSpPr>
        <p:sp>
          <p:nvSpPr>
            <p:cNvPr id="6" name="Rounded Rectangle 5"/>
            <p:cNvSpPr/>
            <p:nvPr/>
          </p:nvSpPr>
          <p:spPr>
            <a:xfrm>
              <a:off x="2729232" y="1875384"/>
              <a:ext cx="2640157" cy="87625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hr-HR" b="1" dirty="0"/>
                <a:t>ELEKTRONIČKO PODNOŠENJE ZAHTJEVA</a:t>
              </a:r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2994460" y="2313508"/>
              <a:ext cx="2962731" cy="2227323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hr-HR" dirty="0"/>
            </a:p>
            <a:p>
              <a:pPr algn="ctr"/>
              <a:endParaRPr lang="hr-HR" dirty="0"/>
            </a:p>
            <a:p>
              <a:pPr algn="ctr"/>
              <a:r>
                <a:rPr lang="hr-HR" dirty="0"/>
                <a:t>AGRONET putem NIAS sustava</a:t>
              </a:r>
            </a:p>
            <a:p>
              <a:pPr algn="ctr"/>
              <a:r>
                <a:rPr lang="hr-HR" dirty="0"/>
                <a:t>Upute- </a:t>
              </a:r>
              <a:r>
                <a:rPr lang="hr-HR" b="1" dirty="0"/>
                <a:t>Prilog 7 Natječaja</a:t>
              </a: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59E83C16-8C00-38B2-215C-A4077CD3DE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9612" y="1902733"/>
            <a:ext cx="5315156" cy="3043443"/>
          </a:xfrm>
          <a:prstGeom prst="rect">
            <a:avLst/>
          </a:prstGeom>
        </p:spPr>
      </p:pic>
      <p:sp>
        <p:nvSpPr>
          <p:cNvPr id="3" name="Arrow: Right 2">
            <a:extLst>
              <a:ext uri="{FF2B5EF4-FFF2-40B4-BE49-F238E27FC236}">
                <a16:creationId xmlns:a16="http://schemas.microsoft.com/office/drawing/2014/main" id="{62908040-071F-E9A3-0F1C-2F1730DFB1DC}"/>
              </a:ext>
            </a:extLst>
          </p:cNvPr>
          <p:cNvSpPr/>
          <p:nvPr/>
        </p:nvSpPr>
        <p:spPr>
          <a:xfrm>
            <a:off x="5770741" y="3429000"/>
            <a:ext cx="639346" cy="36068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5" name="Rounded Rectangle 2">
            <a:extLst>
              <a:ext uri="{FF2B5EF4-FFF2-40B4-BE49-F238E27FC236}">
                <a16:creationId xmlns:a16="http://schemas.microsoft.com/office/drawing/2014/main" id="{35D40D77-9486-E479-C11B-2707D4DDA47D}"/>
              </a:ext>
            </a:extLst>
          </p:cNvPr>
          <p:cNvSpPr/>
          <p:nvPr/>
        </p:nvSpPr>
        <p:spPr>
          <a:xfrm>
            <a:off x="9405640" y="1360804"/>
            <a:ext cx="2660889" cy="998610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hr-HR" dirty="0"/>
              <a:t>Vjerodajnica:</a:t>
            </a:r>
          </a:p>
          <a:p>
            <a:r>
              <a:rPr lang="hr-HR" dirty="0"/>
              <a:t>Visoka ili Značajna razina sigurnosti</a:t>
            </a:r>
          </a:p>
        </p:txBody>
      </p:sp>
      <p:sp>
        <p:nvSpPr>
          <p:cNvPr id="15" name="Arrow: Up 14">
            <a:extLst>
              <a:ext uri="{FF2B5EF4-FFF2-40B4-BE49-F238E27FC236}">
                <a16:creationId xmlns:a16="http://schemas.microsoft.com/office/drawing/2014/main" id="{FE9AD532-405A-FD65-B004-6A971555473E}"/>
              </a:ext>
            </a:extLst>
          </p:cNvPr>
          <p:cNvSpPr/>
          <p:nvPr/>
        </p:nvSpPr>
        <p:spPr>
          <a:xfrm>
            <a:off x="7899259" y="1360804"/>
            <a:ext cx="416560" cy="547007"/>
          </a:xfrm>
          <a:prstGeom prst="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318222D-C4B1-D202-8439-A6B6328441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6476" y="2505923"/>
            <a:ext cx="5604265" cy="235101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DBEEE56-C0CF-386C-2456-72653FF3F73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68961" y="687517"/>
            <a:ext cx="2134814" cy="673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6593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0" y="1"/>
            <a:ext cx="12192000" cy="5116882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hr-HR" sz="36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819" y="5317066"/>
            <a:ext cx="3040781" cy="933309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210992" y="382906"/>
            <a:ext cx="5083499" cy="3049269"/>
            <a:chOff x="2729232" y="1875384"/>
            <a:chExt cx="3227959" cy="3049269"/>
          </a:xfrm>
        </p:grpSpPr>
        <p:sp>
          <p:nvSpPr>
            <p:cNvPr id="6" name="Rounded Rectangle 5"/>
            <p:cNvSpPr/>
            <p:nvPr/>
          </p:nvSpPr>
          <p:spPr>
            <a:xfrm>
              <a:off x="2729232" y="1875384"/>
              <a:ext cx="2640157" cy="87625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hr-HR" b="1" dirty="0"/>
                <a:t>ELEKTRONIČKO PODNOŠENJE ZAHTJEVA</a:t>
              </a:r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2994460" y="2313509"/>
              <a:ext cx="2962731" cy="261114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hr-HR" dirty="0"/>
                <a:t>AGRONET putem NIAS sustava</a:t>
              </a:r>
            </a:p>
            <a:p>
              <a:pPr algn="ctr"/>
              <a:r>
                <a:rPr lang="hr-HR" dirty="0"/>
                <a:t>Upute- </a:t>
              </a:r>
              <a:r>
                <a:rPr lang="hr-HR" b="1" dirty="0"/>
                <a:t>Prilog 7 Natječaja</a:t>
              </a:r>
            </a:p>
          </p:txBody>
        </p:sp>
      </p:grpSp>
      <p:sp>
        <p:nvSpPr>
          <p:cNvPr id="2" name="Rounded Rectangle 1"/>
          <p:cNvSpPr/>
          <p:nvPr/>
        </p:nvSpPr>
        <p:spPr>
          <a:xfrm>
            <a:off x="853722" y="1575339"/>
            <a:ext cx="2542369" cy="1729836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hr-HR" dirty="0"/>
              <a:t>Zahtjev za: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/>
              <a:t>Potporu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/>
              <a:t>Promjenu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/>
              <a:t>Predujam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/>
              <a:t>Isplatu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/>
              <a:t>Odustajanje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8801" y="1470268"/>
            <a:ext cx="7631934" cy="87493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24423" y="2556313"/>
            <a:ext cx="7452322" cy="2477688"/>
          </a:xfrm>
          <a:prstGeom prst="rect">
            <a:avLst/>
          </a:prstGeom>
        </p:spPr>
      </p:pic>
      <p:sp>
        <p:nvSpPr>
          <p:cNvPr id="10" name="Rounded Rectangle 2">
            <a:extLst>
              <a:ext uri="{FF2B5EF4-FFF2-40B4-BE49-F238E27FC236}">
                <a16:creationId xmlns:a16="http://schemas.microsoft.com/office/drawing/2014/main" id="{35D40D77-9486-E479-C11B-2707D4DDA47D}"/>
              </a:ext>
            </a:extLst>
          </p:cNvPr>
          <p:cNvSpPr/>
          <p:nvPr/>
        </p:nvSpPr>
        <p:spPr>
          <a:xfrm>
            <a:off x="896108" y="3733783"/>
            <a:ext cx="2660889" cy="998610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1600" dirty="0" smtClean="0"/>
              <a:t>Preduvjet: registracija u Evidenciju </a:t>
            </a:r>
            <a:r>
              <a:rPr lang="pl-PL" sz="1600" dirty="0"/>
              <a:t>korisnika potpora u ruralnom razvoju</a:t>
            </a:r>
            <a:endParaRPr lang="hr-HR" sz="1600" dirty="0"/>
          </a:p>
        </p:txBody>
      </p:sp>
    </p:spTree>
    <p:extLst>
      <p:ext uri="{BB962C8B-B14F-4D97-AF65-F5344CB8AC3E}">
        <p14:creationId xmlns:p14="http://schemas.microsoft.com/office/powerpoint/2010/main" val="20338999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0" y="0"/>
            <a:ext cx="12192000" cy="5153025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hr-HR" sz="36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819" y="5317066"/>
            <a:ext cx="3040781" cy="933309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210992" y="363856"/>
            <a:ext cx="5083499" cy="3049269"/>
            <a:chOff x="2729232" y="1875384"/>
            <a:chExt cx="3227959" cy="3049269"/>
          </a:xfrm>
        </p:grpSpPr>
        <p:sp>
          <p:nvSpPr>
            <p:cNvPr id="6" name="Rounded Rectangle 5"/>
            <p:cNvSpPr/>
            <p:nvPr/>
          </p:nvSpPr>
          <p:spPr>
            <a:xfrm>
              <a:off x="2729232" y="1875384"/>
              <a:ext cx="2640157" cy="87625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hr-HR" b="1" dirty="0"/>
                <a:t>ELEKTRONIČKO PODNOŠENJE ZAHTJEVA</a:t>
              </a:r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2994460" y="2313509"/>
              <a:ext cx="2962731" cy="261114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hr-HR" dirty="0"/>
                <a:t>AGRONET putem NIAS sustava</a:t>
              </a:r>
            </a:p>
            <a:p>
              <a:pPr algn="ctr"/>
              <a:r>
                <a:rPr lang="hr-HR" dirty="0"/>
                <a:t>Upute- </a:t>
              </a:r>
              <a:r>
                <a:rPr lang="hr-HR" b="1" dirty="0"/>
                <a:t>Prilog 7 Natječaja</a:t>
              </a:r>
            </a:p>
          </p:txBody>
        </p:sp>
      </p:grpSp>
      <p:sp>
        <p:nvSpPr>
          <p:cNvPr id="2" name="Rounded Rectangle 1"/>
          <p:cNvSpPr/>
          <p:nvPr/>
        </p:nvSpPr>
        <p:spPr>
          <a:xfrm>
            <a:off x="1157312" y="1862817"/>
            <a:ext cx="3608547" cy="798397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hr-HR" dirty="0"/>
              <a:t>Odabrati ispravan </a:t>
            </a:r>
            <a:r>
              <a:rPr lang="en-US" dirty="0"/>
              <a:t>f</a:t>
            </a:r>
            <a:r>
              <a:rPr lang="hr-HR" dirty="0"/>
              <a:t>ond i natječaj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804" y="1604515"/>
            <a:ext cx="6519971" cy="3152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6685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0" y="0"/>
            <a:ext cx="12192000" cy="5172075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hr-HR" sz="36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819" y="5317066"/>
            <a:ext cx="3040781" cy="933309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210992" y="382906"/>
            <a:ext cx="5083499" cy="3049269"/>
            <a:chOff x="2729232" y="1875384"/>
            <a:chExt cx="3227959" cy="3049269"/>
          </a:xfrm>
        </p:grpSpPr>
        <p:sp>
          <p:nvSpPr>
            <p:cNvPr id="6" name="Rounded Rectangle 5"/>
            <p:cNvSpPr/>
            <p:nvPr/>
          </p:nvSpPr>
          <p:spPr>
            <a:xfrm>
              <a:off x="2729232" y="1875384"/>
              <a:ext cx="2640157" cy="87625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hr-HR" b="1" dirty="0"/>
                <a:t>ELEKTRONIČKO PODNOŠENJE ZAHTJEVA</a:t>
              </a:r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2994460" y="2313509"/>
              <a:ext cx="2962731" cy="261114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hr-HR" dirty="0"/>
                <a:t>AGRONET putem NIAS sustava</a:t>
              </a:r>
            </a:p>
            <a:p>
              <a:pPr algn="ctr"/>
              <a:r>
                <a:rPr lang="hr-HR" dirty="0"/>
                <a:t>Upute- </a:t>
              </a:r>
              <a:r>
                <a:rPr lang="hr-HR" b="1" dirty="0"/>
                <a:t>Prilog 7 Natječaja</a:t>
              </a:r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1042" y="1259156"/>
            <a:ext cx="6706183" cy="126093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5233" y="3689325"/>
            <a:ext cx="6862801" cy="1260933"/>
          </a:xfrm>
          <a:prstGeom prst="rect">
            <a:avLst/>
          </a:prstGeom>
        </p:spPr>
      </p:pic>
      <p:sp>
        <p:nvSpPr>
          <p:cNvPr id="14" name="Rounded Rectangle 13"/>
          <p:cNvSpPr/>
          <p:nvPr/>
        </p:nvSpPr>
        <p:spPr>
          <a:xfrm>
            <a:off x="715233" y="1663087"/>
            <a:ext cx="3867507" cy="637855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hr-HR" dirty="0"/>
              <a:t>Zahtjev</a:t>
            </a:r>
            <a:r>
              <a:rPr lang="en-US" dirty="0"/>
              <a:t> je </a:t>
            </a:r>
            <a:r>
              <a:rPr lang="hr-HR" dirty="0"/>
              <a:t>spreman</a:t>
            </a:r>
            <a:r>
              <a:rPr lang="en-US" dirty="0"/>
              <a:t> za </a:t>
            </a:r>
            <a:r>
              <a:rPr lang="hr-HR" dirty="0"/>
              <a:t>podnošenje</a:t>
            </a:r>
          </a:p>
        </p:txBody>
      </p:sp>
      <p:sp>
        <p:nvSpPr>
          <p:cNvPr id="11" name="Rounded Rectangle 13">
            <a:extLst>
              <a:ext uri="{FF2B5EF4-FFF2-40B4-BE49-F238E27FC236}">
                <a16:creationId xmlns:a16="http://schemas.microsoft.com/office/drawing/2014/main" id="{9F39BCF1-1813-6390-1A38-A6A23894AFB0}"/>
              </a:ext>
            </a:extLst>
          </p:cNvPr>
          <p:cNvSpPr/>
          <p:nvPr/>
        </p:nvSpPr>
        <p:spPr>
          <a:xfrm>
            <a:off x="740564" y="2437774"/>
            <a:ext cx="3816843" cy="602586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hr-HR" dirty="0"/>
              <a:t>Zahtjev</a:t>
            </a:r>
            <a:r>
              <a:rPr lang="en-US" dirty="0"/>
              <a:t> je </a:t>
            </a:r>
            <a:r>
              <a:rPr lang="hr-HR" dirty="0"/>
              <a:t>elektronički</a:t>
            </a:r>
            <a:r>
              <a:rPr lang="en-US" dirty="0"/>
              <a:t> </a:t>
            </a:r>
            <a:r>
              <a:rPr lang="hr-HR" dirty="0"/>
              <a:t>podnesen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862A4ED3-3EE8-675F-DA4E-3734B57BFCF9}"/>
              </a:ext>
            </a:extLst>
          </p:cNvPr>
          <p:cNvSpPr/>
          <p:nvPr/>
        </p:nvSpPr>
        <p:spPr>
          <a:xfrm>
            <a:off x="4656764" y="1847589"/>
            <a:ext cx="711751" cy="303269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4" name="Arrow: Down 23">
            <a:extLst>
              <a:ext uri="{FF2B5EF4-FFF2-40B4-BE49-F238E27FC236}">
                <a16:creationId xmlns:a16="http://schemas.microsoft.com/office/drawing/2014/main" id="{A5161146-317B-79DD-3F17-19F886A1BCBA}"/>
              </a:ext>
            </a:extLst>
          </p:cNvPr>
          <p:cNvSpPr/>
          <p:nvPr/>
        </p:nvSpPr>
        <p:spPr>
          <a:xfrm>
            <a:off x="2491505" y="3093929"/>
            <a:ext cx="333114" cy="576282"/>
          </a:xfrm>
          <a:prstGeom prst="downArrow">
            <a:avLst/>
          </a:prstGeom>
          <a:solidFill>
            <a:srgbClr val="0070C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80237160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40D08D2A0CC5C41AB82ED9D1F8647EC" ma:contentTypeVersion="2" ma:contentTypeDescription="Create a new document." ma:contentTypeScope="" ma:versionID="d96b7dcaa909a356c9b1c88f1025993e">
  <xsd:schema xmlns:xsd="http://www.w3.org/2001/XMLSchema" xmlns:xs="http://www.w3.org/2001/XMLSchema" xmlns:p="http://schemas.microsoft.com/office/2006/metadata/properties" xmlns:ns2="1096e588-875a-4e48-ba85-ea1554ece10c" targetNamespace="http://schemas.microsoft.com/office/2006/metadata/properties" ma:root="true" ma:fieldsID="fe0b12ed183bb4e9f70cf1d110ac93da" ns2:_="">
    <xsd:import namespace="1096e588-875a-4e48-ba85-ea1554ece10c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96e588-875a-4e48-ba85-ea1554ece10c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1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1096e588-875a-4e48-ba85-ea1554ece10c">6PXVCHXRUD45-1407571288-95506</_dlc_DocId>
    <_dlc_DocIdUrl xmlns="1096e588-875a-4e48-ba85-ea1554ece10c">
      <Url>http://sharepoint/sirr/_layouts/15/DocIdRedir.aspx?ID=6PXVCHXRUD45-1407571288-95506</Url>
      <Description>6PXVCHXRUD45-1407571288-95506</Description>
    </_dlc_DocIdUrl>
  </documentManagement>
</p:properties>
</file>

<file path=customXml/itemProps1.xml><?xml version="1.0" encoding="utf-8"?>
<ds:datastoreItem xmlns:ds="http://schemas.openxmlformats.org/officeDocument/2006/customXml" ds:itemID="{7CAE2D30-429E-4D7A-ACEB-2530738D2D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096e588-875a-4e48-ba85-ea1554ece10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BBD5C7F-61DD-43EB-94A4-79223BB2994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D310BEB-5712-4822-8DB7-9FC671D9BC3D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599730A4-7DD3-4E5D-8C54-BDF83FB51A0F}">
  <ds:schemaRefs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purl.org/dc/terms/"/>
    <ds:schemaRef ds:uri="http://purl.org/dc/dcmitype/"/>
    <ds:schemaRef ds:uri="http://schemas.microsoft.com/office/2006/metadata/properties"/>
    <ds:schemaRef ds:uri="1096e588-875a-4e48-ba85-ea1554ece10c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apprrr_ppt_GRAY1</Template>
  <TotalTime>4218</TotalTime>
  <Words>1719</Words>
  <Application>Microsoft Office PowerPoint</Application>
  <PresentationFormat>Widescreen</PresentationFormat>
  <Paragraphs>327</Paragraphs>
  <Slides>26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Arial</vt:lpstr>
      <vt:lpstr>Calibri</vt:lpstr>
      <vt:lpstr>Calibri Light</vt:lpstr>
      <vt:lpstr>Open Sans Light</vt:lpstr>
      <vt:lpstr>Times New Roman</vt:lpstr>
      <vt:lpstr>Wingdings</vt:lpstr>
      <vt:lpstr>2_Office Theme</vt:lpstr>
      <vt:lpstr>INTERVENCIJA 74.01. Potpora za sustave javnog navodnjavanja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Hvala na pažnji!</vt:lpstr>
    </vt:vector>
  </TitlesOfParts>
  <Company>APPRRR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Božana Bešlić</dc:creator>
  <cp:lastModifiedBy>APPRRR</cp:lastModifiedBy>
  <cp:revision>326</cp:revision>
  <dcterms:created xsi:type="dcterms:W3CDTF">2017-12-08T15:20:20Z</dcterms:created>
  <dcterms:modified xsi:type="dcterms:W3CDTF">2025-01-12T14:49:28Z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afb0caff-bb57-457d-a387-30be620514eb</vt:lpwstr>
  </property>
  <property fmtid="{D5CDD505-2E9C-101B-9397-08002B2CF9AE}" pid="3" name="ContentTypeId">
    <vt:lpwstr>0x010100540D08D2A0CC5C41AB82ED9D1F8647EC</vt:lpwstr>
  </property>
</Properties>
</file>